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60" r:id="rId3"/>
    <p:sldId id="350" r:id="rId4"/>
    <p:sldId id="351" r:id="rId5"/>
    <p:sldId id="352" r:id="rId6"/>
    <p:sldId id="353" r:id="rId7"/>
    <p:sldId id="354" r:id="rId8"/>
    <p:sldId id="355" r:id="rId9"/>
    <p:sldId id="356" r:id="rId10"/>
    <p:sldId id="357" r:id="rId11"/>
    <p:sldId id="358" r:id="rId12"/>
    <p:sldId id="359" r:id="rId13"/>
    <p:sldId id="315" r:id="rId14"/>
    <p:sldId id="286" r:id="rId15"/>
    <p:sldId id="306" r:id="rId16"/>
    <p:sldId id="307" r:id="rId17"/>
    <p:sldId id="343" r:id="rId18"/>
    <p:sldId id="348" r:id="rId19"/>
    <p:sldId id="309" r:id="rId20"/>
    <p:sldId id="294" r:id="rId21"/>
    <p:sldId id="311" r:id="rId22"/>
    <p:sldId id="340" r:id="rId23"/>
    <p:sldId id="341" r:id="rId24"/>
    <p:sldId id="361" r:id="rId25"/>
    <p:sldId id="349" r:id="rId26"/>
    <p:sldId id="344" r:id="rId27"/>
    <p:sldId id="34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AB5FA31-FFDB-4C0F-AB1E-443E66B4208B}">
          <p14:sldIdLst>
            <p14:sldId id="256"/>
            <p14:sldId id="360"/>
            <p14:sldId id="350"/>
            <p14:sldId id="351"/>
            <p14:sldId id="352"/>
            <p14:sldId id="353"/>
            <p14:sldId id="354"/>
            <p14:sldId id="355"/>
            <p14:sldId id="356"/>
            <p14:sldId id="357"/>
            <p14:sldId id="358"/>
            <p14:sldId id="359"/>
            <p14:sldId id="315"/>
            <p14:sldId id="286"/>
            <p14:sldId id="306"/>
            <p14:sldId id="307"/>
            <p14:sldId id="343"/>
            <p14:sldId id="348"/>
            <p14:sldId id="309"/>
            <p14:sldId id="294"/>
            <p14:sldId id="311"/>
            <p14:sldId id="340"/>
            <p14:sldId id="341"/>
            <p14:sldId id="361"/>
            <p14:sldId id="349"/>
            <p14:sldId id="344"/>
            <p14:sldId id="345"/>
          </p14:sldIdLst>
        </p14:section>
        <p14:section name="End" id="{E5C06C00-A8B4-490C-A31B-1A96167207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21A3"/>
    <a:srgbClr val="3FCD50"/>
    <a:srgbClr val="4F81BD"/>
    <a:srgbClr val="FF9900"/>
    <a:srgbClr val="000000"/>
    <a:srgbClr val="0064AC"/>
    <a:srgbClr val="FFFFF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15" autoAdjust="0"/>
  </p:normalViewPr>
  <p:slideViewPr>
    <p:cSldViewPr>
      <p:cViewPr varScale="1">
        <p:scale>
          <a:sx n="106" d="100"/>
          <a:sy n="106" d="100"/>
        </p:scale>
        <p:origin x="1800" y="132"/>
      </p:cViewPr>
      <p:guideLst>
        <p:guide orient="horz" pos="2160"/>
        <p:guide pos="2880"/>
      </p:guideLst>
    </p:cSldViewPr>
  </p:slideViewPr>
  <p:notesTextViewPr>
    <p:cViewPr>
      <p:scale>
        <a:sx n="1" d="1"/>
        <a:sy n="1" d="1"/>
      </p:scale>
      <p:origin x="0" y="0"/>
    </p:cViewPr>
  </p:notesTextViewPr>
  <p:sorterViewPr>
    <p:cViewPr>
      <p:scale>
        <a:sx n="100" d="100"/>
        <a:sy n="100" d="100"/>
      </p:scale>
      <p:origin x="0" y="-2532"/>
    </p:cViewPr>
  </p:sorterViewPr>
  <p:notesViewPr>
    <p:cSldViewPr>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141DFC7-6CB1-47E8-A3C6-85FB07F42E42}" type="datetimeFigureOut">
              <a:rPr lang="en-US" smtClean="0"/>
              <a:t>10/22/2025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44D3A24-E8F3-4B6E-AC71-804FCBA2EF3F}" type="slidenum">
              <a:rPr lang="en-US" smtClean="0"/>
              <a:t>‹#›</a:t>
            </a:fld>
            <a:endParaRPr lang="en-US"/>
          </a:p>
        </p:txBody>
      </p:sp>
    </p:spTree>
    <p:extLst>
      <p:ext uri="{BB962C8B-B14F-4D97-AF65-F5344CB8AC3E}">
        <p14:creationId xmlns:p14="http://schemas.microsoft.com/office/powerpoint/2010/main" val="266031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4D3A24-E8F3-4B6E-AC71-804FCBA2EF3F}" type="slidenum">
              <a:rPr lang="en-US" smtClean="0"/>
              <a:t>1</a:t>
            </a:fld>
            <a:endParaRPr lang="en-US"/>
          </a:p>
        </p:txBody>
      </p:sp>
    </p:spTree>
    <p:extLst>
      <p:ext uri="{BB962C8B-B14F-4D97-AF65-F5344CB8AC3E}">
        <p14:creationId xmlns:p14="http://schemas.microsoft.com/office/powerpoint/2010/main" val="1660662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4D3A24-E8F3-4B6E-AC71-804FCBA2EF3F}" type="slidenum">
              <a:rPr lang="en-US" smtClean="0"/>
              <a:t>27</a:t>
            </a:fld>
            <a:endParaRPr lang="en-US"/>
          </a:p>
        </p:txBody>
      </p:sp>
    </p:spTree>
    <p:extLst>
      <p:ext uri="{BB962C8B-B14F-4D97-AF65-F5344CB8AC3E}">
        <p14:creationId xmlns:p14="http://schemas.microsoft.com/office/powerpoint/2010/main" val="111286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1EE9B-B651-46D6-A0C2-B5DD6F5B3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401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4D3A24-E8F3-4B6E-AC71-804FCBA2EF3F}" type="slidenum">
              <a:rPr lang="en-US" smtClean="0"/>
              <a:t>14</a:t>
            </a:fld>
            <a:endParaRPr lang="en-US"/>
          </a:p>
        </p:txBody>
      </p:sp>
    </p:spTree>
    <p:extLst>
      <p:ext uri="{BB962C8B-B14F-4D97-AF65-F5344CB8AC3E}">
        <p14:creationId xmlns:p14="http://schemas.microsoft.com/office/powerpoint/2010/main" val="194768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breakdown of benefits paid compared to contributions for that same 2-digit industry since 2014. First, is the most recent value or 2025 quarter 1, Second is the minimum value of that industry over the series and when it occurred. Finally is the max value of this net contribution over the series and when it occurred</a:t>
            </a:r>
          </a:p>
          <a:p>
            <a:endParaRPr lang="en-US" dirty="0"/>
          </a:p>
        </p:txBody>
      </p:sp>
      <p:sp>
        <p:nvSpPr>
          <p:cNvPr id="4" name="Slide Number Placeholder 3"/>
          <p:cNvSpPr>
            <a:spLocks noGrp="1"/>
          </p:cNvSpPr>
          <p:nvPr>
            <p:ph type="sldNum" sz="quarter" idx="5"/>
          </p:nvPr>
        </p:nvSpPr>
        <p:spPr/>
        <p:txBody>
          <a:bodyPr/>
          <a:lstStyle/>
          <a:p>
            <a:fld id="{144D3A24-E8F3-4B6E-AC71-804FCBA2EF3F}" type="slidenum">
              <a:rPr lang="en-US" smtClean="0"/>
              <a:t>18</a:t>
            </a:fld>
            <a:endParaRPr lang="en-US"/>
          </a:p>
        </p:txBody>
      </p:sp>
    </p:spTree>
    <p:extLst>
      <p:ext uri="{BB962C8B-B14F-4D97-AF65-F5344CB8AC3E}">
        <p14:creationId xmlns:p14="http://schemas.microsoft.com/office/powerpoint/2010/main" val="280704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4D3A24-E8F3-4B6E-AC71-804FCBA2EF3F}" type="slidenum">
              <a:rPr lang="en-US" smtClean="0"/>
              <a:t>22</a:t>
            </a:fld>
            <a:endParaRPr lang="en-US"/>
          </a:p>
        </p:txBody>
      </p:sp>
    </p:spTree>
    <p:extLst>
      <p:ext uri="{BB962C8B-B14F-4D97-AF65-F5344CB8AC3E}">
        <p14:creationId xmlns:p14="http://schemas.microsoft.com/office/powerpoint/2010/main" val="239866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projected balance of the trust fund given certain tax rates. The contributions values follow the same predictive model used before (change in annual wage * change in average employment * average ratio of </a:t>
            </a:r>
            <a:r>
              <a:rPr lang="en-US" dirty="0" err="1"/>
              <a:t>taxwage</a:t>
            </a:r>
            <a:r>
              <a:rPr lang="en-US" dirty="0"/>
              <a:t>/</a:t>
            </a:r>
            <a:r>
              <a:rPr lang="en-US" dirty="0" err="1"/>
              <a:t>totalwage</a:t>
            </a:r>
            <a:r>
              <a:rPr lang="en-US" dirty="0"/>
              <a:t>)  for the taxable wage base.  From there, we multiply it by one of the rates displayed. Benefits is calculated by last benefits value (August 1, 2025) * change in average employment * change in average weekly wage. Then use a compound growth rate. The trust fund goes up or down based on the net of these two.</a:t>
            </a:r>
          </a:p>
        </p:txBody>
      </p:sp>
      <p:sp>
        <p:nvSpPr>
          <p:cNvPr id="4" name="Slide Number Placeholder 3"/>
          <p:cNvSpPr>
            <a:spLocks noGrp="1"/>
          </p:cNvSpPr>
          <p:nvPr>
            <p:ph type="sldNum" sz="quarter" idx="5"/>
          </p:nvPr>
        </p:nvSpPr>
        <p:spPr/>
        <p:txBody>
          <a:bodyPr/>
          <a:lstStyle/>
          <a:p>
            <a:fld id="{144D3A24-E8F3-4B6E-AC71-804FCBA2EF3F}" type="slidenum">
              <a:rPr lang="en-US" smtClean="0"/>
              <a:t>23</a:t>
            </a:fld>
            <a:endParaRPr lang="en-US"/>
          </a:p>
        </p:txBody>
      </p:sp>
    </p:spTree>
    <p:extLst>
      <p:ext uri="{BB962C8B-B14F-4D97-AF65-F5344CB8AC3E}">
        <p14:creationId xmlns:p14="http://schemas.microsoft.com/office/powerpoint/2010/main" val="70082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breakdown of benefits paid compared to contributions for that same 2-digit industry since 2014. First, is the most recent value or 2025 quarter 1, Second is the minimum value of that industry over the series and when it occurred. Finally is the max value of this net contribution over the series and when it occurred</a:t>
            </a:r>
          </a:p>
          <a:p>
            <a:endParaRPr lang="en-US" dirty="0"/>
          </a:p>
        </p:txBody>
      </p:sp>
      <p:sp>
        <p:nvSpPr>
          <p:cNvPr id="4" name="Slide Number Placeholder 3"/>
          <p:cNvSpPr>
            <a:spLocks noGrp="1"/>
          </p:cNvSpPr>
          <p:nvPr>
            <p:ph type="sldNum" sz="quarter" idx="5"/>
          </p:nvPr>
        </p:nvSpPr>
        <p:spPr/>
        <p:txBody>
          <a:bodyPr/>
          <a:lstStyle/>
          <a:p>
            <a:fld id="{144D3A24-E8F3-4B6E-AC71-804FCBA2EF3F}" type="slidenum">
              <a:rPr lang="en-US" smtClean="0"/>
              <a:t>24</a:t>
            </a:fld>
            <a:endParaRPr lang="en-US"/>
          </a:p>
        </p:txBody>
      </p:sp>
    </p:spTree>
    <p:extLst>
      <p:ext uri="{BB962C8B-B14F-4D97-AF65-F5344CB8AC3E}">
        <p14:creationId xmlns:p14="http://schemas.microsoft.com/office/powerpoint/2010/main" val="280704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t>Transportation &amp; Warehousing:</a:t>
                </a:r>
                <a:r>
                  <a:rPr lang="en-US" dirty="0"/>
                  <a:t> An </a:t>
                </a:r>
                <a:r>
                  <a:rPr lang="en-US" b="1" dirty="0" err="1"/>
                  <a:t>r_pct_change</a:t>
                </a:r>
                <a:r>
                  <a:rPr lang="en-US" b="1" dirty="0"/>
                  <a:t> of −0.903</a:t>
                </a:r>
                <a:r>
                  <a:rPr lang="en-US" dirty="0"/>
                  <a:t> means quarter-to-quarter </a:t>
                </a:r>
                <a:r>
                  <a:rPr lang="en-US" b="1" dirty="0"/>
                  <a:t>percent changes</a:t>
                </a:r>
                <a:r>
                  <a:rPr lang="en-US" dirty="0"/>
                  <a:t> in employment and benefits </a:t>
                </a:r>
                <a:r>
                  <a:rPr lang="en-US" b="1" dirty="0"/>
                  <a:t>move in opposite directions almost like a mirror</a:t>
                </a:r>
                <a:r>
                  <a:rPr lang="en-US" dirty="0"/>
                  <a:t>—when employment rises, benefits almost always fall the same quarter (and vice versa). That’s an </a:t>
                </a:r>
                <a:r>
                  <a:rPr lang="en-US" b="1" dirty="0"/>
                  <a:t>extremely strong inverse relationship</a:t>
                </a:r>
                <a:r>
                  <a:rPr lang="en-US" dirty="0"/>
                  <a:t> (≈</a:t>
                </a:r>
                <a:r>
                  <a:rPr lang="en-US" b="1" dirty="0"/>
                  <a:t>82%</a:t>
                </a:r>
                <a:r>
                  <a:rPr lang="en-US" dirty="0"/>
                  <a:t> of the ups/downs co-move inversely; </a:t>
                </a:r>
                <a14:m>
                  <m:oMath xmlns:m="http://schemas.openxmlformats.org/officeDocument/2006/math">
                    <m:sSup>
                      <m:sSupPr>
                        <m:ctrlPr>
                          <a:rPr lang="ar-AE" i="1">
                            <a:latin typeface="Cambria Math" panose="02040503050406030204" pitchFamily="18" charset="0"/>
                          </a:rPr>
                        </m:ctrlPr>
                      </m:sSupPr>
                      <m:e>
                        <m:r>
                          <a:rPr lang="ar-AE" i="1">
                            <a:latin typeface="Cambria Math" panose="02040503050406030204" pitchFamily="18" charset="0"/>
                          </a:rPr>
                          <m:t>𝑟</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815</m:t>
                    </m:r>
                  </m:oMath>
                </a14:m>
                <a:r>
                  <a:rPr lang="ar-AE" dirty="0"/>
                  <a:t>).</a:t>
                </a:r>
                <a:endParaRPr lang="en-US" dirty="0"/>
              </a:p>
            </p:txBody>
          </p:sp>
        </mc:Choice>
        <mc:Fallback xmlns="">
          <p:sp>
            <p:nvSpPr>
              <p:cNvPr id="3" name="Notes Placeholder 2"/>
              <p:cNvSpPr>
                <a:spLocks noGrp="1"/>
              </p:cNvSpPr>
              <p:nvPr>
                <p:ph type="body" idx="1"/>
              </p:nvPr>
            </p:nvSpPr>
            <p:spPr/>
            <p:txBody>
              <a:bodyPr/>
              <a:lstStyle/>
              <a:p>
                <a:r>
                  <a:rPr lang="en-US" b="1" dirty="0"/>
                  <a:t>Transportation &amp; Warehousing:</a:t>
                </a:r>
                <a:r>
                  <a:rPr lang="en-US" dirty="0"/>
                  <a:t> An </a:t>
                </a:r>
                <a:r>
                  <a:rPr lang="en-US" b="1" dirty="0" err="1"/>
                  <a:t>r_pct_change</a:t>
                </a:r>
                <a:r>
                  <a:rPr lang="en-US" b="1" dirty="0"/>
                  <a:t> of −0.903</a:t>
                </a:r>
                <a:r>
                  <a:rPr lang="en-US" dirty="0"/>
                  <a:t> means quarter-to-quarter </a:t>
                </a:r>
                <a:r>
                  <a:rPr lang="en-US" b="1" dirty="0"/>
                  <a:t>percent changes</a:t>
                </a:r>
                <a:r>
                  <a:rPr lang="en-US" dirty="0"/>
                  <a:t> in employment and benefits </a:t>
                </a:r>
                <a:r>
                  <a:rPr lang="en-US" b="1" dirty="0"/>
                  <a:t>move in opposite directions almost like a mirror</a:t>
                </a:r>
                <a:r>
                  <a:rPr lang="en-US" dirty="0"/>
                  <a:t>—when employment rises, benefits almost always fall the same quarter (and vice versa). That’s an </a:t>
                </a:r>
                <a:r>
                  <a:rPr lang="en-US" b="1" dirty="0"/>
                  <a:t>extremely strong inverse relationship</a:t>
                </a:r>
                <a:r>
                  <a:rPr lang="en-US" dirty="0"/>
                  <a:t> (≈</a:t>
                </a:r>
                <a:r>
                  <a:rPr lang="en-US" b="1" dirty="0"/>
                  <a:t>82%</a:t>
                </a:r>
                <a:r>
                  <a:rPr lang="en-US" dirty="0"/>
                  <a:t> of the ups/downs co-move inversely; </a:t>
                </a:r>
                <a:r>
                  <a:rPr lang="ar-AE" i="0"/>
                  <a:t>𝑟^2≈0.815</a:t>
                </a:r>
                <a:r>
                  <a:rPr lang="ar-AE" dirty="0"/>
                  <a:t>).</a:t>
                </a:r>
                <a:endParaRPr lang="en-US" dirty="0"/>
              </a:p>
            </p:txBody>
          </p:sp>
        </mc:Fallback>
      </mc:AlternateContent>
      <p:sp>
        <p:nvSpPr>
          <p:cNvPr id="4" name="Slide Number Placeholder 3"/>
          <p:cNvSpPr>
            <a:spLocks noGrp="1"/>
          </p:cNvSpPr>
          <p:nvPr>
            <p:ph type="sldNum" sz="quarter" idx="5"/>
          </p:nvPr>
        </p:nvSpPr>
        <p:spPr/>
        <p:txBody>
          <a:bodyPr/>
          <a:lstStyle/>
          <a:p>
            <a:fld id="{144D3A24-E8F3-4B6E-AC71-804FCBA2EF3F}" type="slidenum">
              <a:rPr lang="en-US" smtClean="0"/>
              <a:t>25</a:t>
            </a:fld>
            <a:endParaRPr lang="en-US"/>
          </a:p>
        </p:txBody>
      </p:sp>
    </p:spTree>
    <p:extLst>
      <p:ext uri="{BB962C8B-B14F-4D97-AF65-F5344CB8AC3E}">
        <p14:creationId xmlns:p14="http://schemas.microsoft.com/office/powerpoint/2010/main" val="275515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4D3A24-E8F3-4B6E-AC71-804FCBA2EF3F}" type="slidenum">
              <a:rPr lang="en-US" smtClean="0"/>
              <a:t>26</a:t>
            </a:fld>
            <a:endParaRPr lang="en-US"/>
          </a:p>
        </p:txBody>
      </p:sp>
    </p:spTree>
    <p:extLst>
      <p:ext uri="{BB962C8B-B14F-4D97-AF65-F5344CB8AC3E}">
        <p14:creationId xmlns:p14="http://schemas.microsoft.com/office/powerpoint/2010/main" val="4007604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533400"/>
            <a:ext cx="6934200" cy="1089025"/>
          </a:xfrm>
          <a:prstGeom prst="rect">
            <a:avLst/>
          </a:prstGeom>
        </p:spPr>
        <p:txBody>
          <a:bodyPr anchor="ctr">
            <a:normAutofit/>
          </a:bodyPr>
          <a:lstStyle>
            <a:lvl1pPr algn="l">
              <a:defRPr sz="3200" b="1">
                <a:solidFill>
                  <a:srgbClr val="0064A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1905000"/>
            <a:ext cx="8229600" cy="2133600"/>
          </a:xfrm>
          <a:prstGeom prst="rect">
            <a:avLst/>
          </a:prstGeom>
        </p:spPr>
        <p:txBody>
          <a:bodyPr>
            <a:normAutofit/>
          </a:bodyPr>
          <a:lstStyle>
            <a:lvl1pPr marL="0" indent="0" algn="l">
              <a:lnSpc>
                <a:spcPct val="100000"/>
              </a:lnSpc>
              <a:spcBef>
                <a:spcPts val="0"/>
              </a:spcBef>
              <a:spcAft>
                <a:spcPts val="1200"/>
              </a:spcAft>
              <a:buNone/>
              <a:defRPr sz="2400">
                <a:solidFill>
                  <a:srgbClr val="0064AC"/>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a:extLst>
              <a:ext uri="{FF2B5EF4-FFF2-40B4-BE49-F238E27FC236}">
                <a16:creationId xmlns:a16="http://schemas.microsoft.com/office/drawing/2014/main" id="{854144D3-CF73-4F20-8CEB-391C41A35949}"/>
              </a:ext>
            </a:extLst>
          </p:cNvPr>
          <p:cNvSpPr txBox="1"/>
          <p:nvPr userDrawn="1"/>
        </p:nvSpPr>
        <p:spPr>
          <a:xfrm>
            <a:off x="3886200" y="5638800"/>
            <a:ext cx="4876801" cy="369332"/>
          </a:xfrm>
          <a:prstGeom prst="rect">
            <a:avLst/>
          </a:prstGeom>
          <a:noFill/>
        </p:spPr>
        <p:txBody>
          <a:bodyPr wrap="square" rtlCol="0">
            <a:spAutoFit/>
          </a:bodyPr>
          <a:lstStyle/>
          <a:p>
            <a:pPr algn="r"/>
            <a:r>
              <a:rPr lang="en-US" sz="1800" i="1" dirty="0">
                <a:solidFill>
                  <a:srgbClr val="0064AC"/>
                </a:solidFill>
              </a:rPr>
              <a:t>Prepared by the Research &amp; Analysis Bureau </a:t>
            </a:r>
          </a:p>
        </p:txBody>
      </p:sp>
      <p:sp>
        <p:nvSpPr>
          <p:cNvPr id="8" name="TextBox 7">
            <a:extLst>
              <a:ext uri="{FF2B5EF4-FFF2-40B4-BE49-F238E27FC236}">
                <a16:creationId xmlns:a16="http://schemas.microsoft.com/office/drawing/2014/main" id="{DB3FCD57-CFC8-4DAE-99F8-D796E0217879}"/>
              </a:ext>
            </a:extLst>
          </p:cNvPr>
          <p:cNvSpPr txBox="1"/>
          <p:nvPr userDrawn="1"/>
        </p:nvSpPr>
        <p:spPr>
          <a:xfrm>
            <a:off x="381000" y="4419600"/>
            <a:ext cx="5791200" cy="1093633"/>
          </a:xfrm>
          <a:prstGeom prst="rect">
            <a:avLst/>
          </a:prstGeom>
          <a:noFill/>
        </p:spPr>
        <p:txBody>
          <a:bodyPr wrap="square" rtlCol="0">
            <a:spAutoFit/>
          </a:bodyPr>
          <a:lstStyle/>
          <a:p>
            <a:pPr eaLnBrk="1" hangingPunct="1">
              <a:lnSpc>
                <a:spcPct val="110000"/>
              </a:lnSpc>
              <a:spcBef>
                <a:spcPct val="20000"/>
              </a:spcBef>
              <a:buClr>
                <a:srgbClr val="800000"/>
              </a:buClr>
              <a:buFont typeface="Wingdings" panose="05000000000000000000" pitchFamily="2" charset="2"/>
              <a:buNone/>
            </a:pPr>
            <a:r>
              <a:rPr lang="en-US" altLang="en-US" sz="1800" i="0" dirty="0">
                <a:solidFill>
                  <a:srgbClr val="0070C0"/>
                </a:solidFill>
                <a:latin typeface="Arial" panose="020B0604020202020204" pitchFamily="34" charset="0"/>
                <a:cs typeface="Arial" panose="020B0604020202020204" pitchFamily="34" charset="0"/>
              </a:rPr>
              <a:t>Chris Sewell, Director</a:t>
            </a:r>
          </a:p>
          <a:p>
            <a:pPr eaLnBrk="1" hangingPunct="1">
              <a:lnSpc>
                <a:spcPct val="110000"/>
              </a:lnSpc>
              <a:spcBef>
                <a:spcPct val="20000"/>
              </a:spcBef>
              <a:buClr>
                <a:srgbClr val="800000"/>
              </a:buClr>
              <a:buFont typeface="Wingdings" panose="05000000000000000000" pitchFamily="2" charset="2"/>
              <a:buNone/>
            </a:pPr>
            <a:r>
              <a:rPr lang="en-US" altLang="en-US" sz="1800" i="0" dirty="0">
                <a:solidFill>
                  <a:srgbClr val="0070C0"/>
                </a:solidFill>
                <a:latin typeface="Arial" panose="020B0604020202020204" pitchFamily="34" charset="0"/>
                <a:cs typeface="Arial" panose="020B0604020202020204" pitchFamily="34" charset="0"/>
              </a:rPr>
              <a:t>Troy Jordan &amp; Josh Marhevka, Deputy Directors</a:t>
            </a:r>
          </a:p>
          <a:p>
            <a:pPr eaLnBrk="1" hangingPunct="1">
              <a:lnSpc>
                <a:spcPct val="110000"/>
              </a:lnSpc>
              <a:spcBef>
                <a:spcPct val="20000"/>
              </a:spcBef>
              <a:buClr>
                <a:srgbClr val="800000"/>
              </a:buClr>
              <a:buFont typeface="Wingdings" panose="05000000000000000000" pitchFamily="2" charset="2"/>
              <a:buNone/>
            </a:pPr>
            <a:r>
              <a:rPr lang="en-US" altLang="en-US" sz="1800" i="0" dirty="0">
                <a:solidFill>
                  <a:srgbClr val="0070C0"/>
                </a:solidFill>
                <a:latin typeface="Arial" panose="020B0604020202020204" pitchFamily="34" charset="0"/>
                <a:cs typeface="Arial" panose="020B0604020202020204" pitchFamily="34" charset="0"/>
              </a:rPr>
              <a:t>David Schmidt, Chief Economist</a:t>
            </a:r>
          </a:p>
        </p:txBody>
      </p:sp>
      <p:sp>
        <p:nvSpPr>
          <p:cNvPr id="4" name="Rectangle 3">
            <a:extLst>
              <a:ext uri="{FF2B5EF4-FFF2-40B4-BE49-F238E27FC236}">
                <a16:creationId xmlns:a16="http://schemas.microsoft.com/office/drawing/2014/main" id="{A06123D3-0DEF-475F-B51D-EE57E3FEB60B}"/>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35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A1D2-35E7-4946-A701-C15F15B33B9F}"/>
              </a:ext>
            </a:extLst>
          </p:cNvPr>
          <p:cNvSpPr>
            <a:spLocks noGrp="1"/>
          </p:cNvSpPr>
          <p:nvPr>
            <p:ph type="title"/>
          </p:nvPr>
        </p:nvSpPr>
        <p:spPr>
          <a:xfrm>
            <a:off x="304800" y="274638"/>
            <a:ext cx="8534400" cy="792162"/>
          </a:xfrm>
          <a:prstGeom prst="rect">
            <a:avLst/>
          </a:prstGeom>
        </p:spPr>
        <p:txBody>
          <a:bodyPr anchor="b">
            <a:normAutofit/>
          </a:bodyPr>
          <a:lstStyle>
            <a:lvl1pPr algn="ctr">
              <a:defRPr sz="3600" b="0">
                <a:solidFill>
                  <a:srgbClr val="0064A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DFC5B27F-DDF4-4B27-B221-89D1055C1859}"/>
              </a:ext>
            </a:extLst>
          </p:cNvPr>
          <p:cNvSpPr>
            <a:spLocks noGrp="1"/>
          </p:cNvSpPr>
          <p:nvPr>
            <p:ph sz="quarter" idx="10"/>
          </p:nvPr>
        </p:nvSpPr>
        <p:spPr>
          <a:xfrm>
            <a:off x="381000" y="1219200"/>
            <a:ext cx="8382000" cy="4724400"/>
          </a:xfrm>
          <a:prstGeom prst="rect">
            <a:avLst/>
          </a:prstGeom>
        </p:spPr>
        <p:txBody>
          <a:bodyPr/>
          <a:lstStyle>
            <a:lvl1pPr marL="457200" indent="-457200">
              <a:buFont typeface="Arial" panose="020B0604020202020204" pitchFamily="34" charset="0"/>
              <a:buChar char="•"/>
              <a:defRPr>
                <a:solidFill>
                  <a:srgbClr val="0064AC"/>
                </a:solidFill>
              </a:defRPr>
            </a:lvl1pPr>
            <a:lvl2pPr marL="800100" indent="-342900">
              <a:buFont typeface="Arial" panose="020B0604020202020204" pitchFamily="34" charset="0"/>
              <a:buChar char="•"/>
              <a:defRPr>
                <a:solidFill>
                  <a:srgbClr val="0064AC"/>
                </a:solidFill>
              </a:defRPr>
            </a:lvl2pPr>
            <a:lvl3pPr marL="1257300" indent="-342900">
              <a:buFont typeface="Arial" panose="020B0604020202020204" pitchFamily="34" charset="0"/>
              <a:buChar char="•"/>
              <a:defRPr>
                <a:solidFill>
                  <a:srgbClr val="0064AC"/>
                </a:solidFill>
              </a:defRPr>
            </a:lvl3pPr>
            <a:lvl4pPr marL="1657350" indent="-285750">
              <a:buFont typeface="Arial" panose="020B0604020202020204" pitchFamily="34" charset="0"/>
              <a:buChar char="•"/>
              <a:defRPr>
                <a:solidFill>
                  <a:srgbClr val="0064AC"/>
                </a:solidFill>
              </a:defRPr>
            </a:lvl4pPr>
            <a:lvl5pPr marL="2114550" indent="-285750">
              <a:buFont typeface="Arial" panose="020B0604020202020204" pitchFamily="34" charset="0"/>
              <a:buChar char="•"/>
              <a:defRPr>
                <a:solidFill>
                  <a:srgbClr val="0064A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D9868A85-240B-4498-98FF-33A3FC1DEB6E}"/>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15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E2C90-C674-4537-B755-754D8914E3DE}"/>
              </a:ext>
            </a:extLst>
          </p:cNvPr>
          <p:cNvSpPr/>
          <p:nvPr userDrawn="1"/>
        </p:nvSpPr>
        <p:spPr>
          <a:xfrm>
            <a:off x="533400" y="457200"/>
            <a:ext cx="8077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CF0E5C5-95E4-462D-9E64-FC391CE2200B}"/>
              </a:ext>
            </a:extLst>
          </p:cNvPr>
          <p:cNvSpPr>
            <a:spLocks noGrp="1"/>
          </p:cNvSpPr>
          <p:nvPr>
            <p:ph type="title"/>
          </p:nvPr>
        </p:nvSpPr>
        <p:spPr>
          <a:xfrm>
            <a:off x="304800" y="76200"/>
            <a:ext cx="8534400" cy="5943599"/>
          </a:xfrm>
        </p:spPr>
        <p:txBody>
          <a:bodyPr anchor="ctr">
            <a:normAutofit/>
          </a:bodyPr>
          <a:lstStyle>
            <a:lvl1pPr algn="ctr">
              <a:defRPr sz="3600"/>
            </a:lvl1pPr>
          </a:lstStyle>
          <a:p>
            <a:r>
              <a:rPr lang="en-US" dirty="0"/>
              <a:t>Click to edit Master title style</a:t>
            </a:r>
          </a:p>
        </p:txBody>
      </p:sp>
      <p:sp>
        <p:nvSpPr>
          <p:cNvPr id="4" name="Rectangle 3">
            <a:extLst>
              <a:ext uri="{FF2B5EF4-FFF2-40B4-BE49-F238E27FC236}">
                <a16:creationId xmlns:a16="http://schemas.microsoft.com/office/drawing/2014/main" id="{82B18E69-7AA6-4EB4-9768-DA0C97FDD850}"/>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2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chor="b">
            <a:normAutofit/>
          </a:bodyPr>
          <a:lstStyle>
            <a:lvl1pPr algn="ctr">
              <a:defRPr sz="3600" b="0">
                <a:solidFill>
                  <a:srgbClr val="0064A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C962357D-DAFA-4161-9336-6A139C81B7B7}"/>
              </a:ext>
            </a:extLst>
          </p:cNvPr>
          <p:cNvSpPr>
            <a:spLocks noGrp="1"/>
          </p:cNvSpPr>
          <p:nvPr>
            <p:ph sz="quarter" idx="10"/>
          </p:nvPr>
        </p:nvSpPr>
        <p:spPr>
          <a:xfrm>
            <a:off x="304800" y="1219200"/>
            <a:ext cx="2971800" cy="4724400"/>
          </a:xfrm>
          <a:prstGeom prst="rect">
            <a:avLst/>
          </a:prstGeom>
        </p:spPr>
        <p:txBody>
          <a:bodyPr>
            <a:normAutofit/>
          </a:bodyPr>
          <a:lstStyle>
            <a:lvl1pPr marL="0" indent="0">
              <a:spcBef>
                <a:spcPts val="0"/>
              </a:spcBef>
              <a:spcAft>
                <a:spcPts val="1200"/>
              </a:spcAft>
              <a:buNone/>
              <a:defRPr sz="2000">
                <a:solidFill>
                  <a:srgbClr val="0064AC"/>
                </a:solidFill>
              </a:defRPr>
            </a:lvl1pPr>
            <a:lvl2pPr marL="182880" indent="-182880">
              <a:spcBef>
                <a:spcPts val="0"/>
              </a:spcBef>
              <a:spcAft>
                <a:spcPts val="600"/>
              </a:spcAft>
              <a:buFont typeface="Arial" panose="020B0604020202020204" pitchFamily="34" charset="0"/>
              <a:buChar char="•"/>
              <a:defRPr sz="2000">
                <a:solidFill>
                  <a:srgbClr val="0064AC"/>
                </a:solidFill>
              </a:defRPr>
            </a:lvl2pPr>
            <a:lvl3pPr marL="0" indent="-182880">
              <a:buFont typeface="Courier New" panose="02070309020205020404" pitchFamily="49" charset="0"/>
              <a:buChar char="o"/>
              <a:defRPr sz="2000">
                <a:solidFill>
                  <a:srgbClr val="0064AC"/>
                </a:solidFill>
              </a:defRPr>
            </a:lvl3pPr>
            <a:lvl4pPr marL="0" indent="-182880">
              <a:buFont typeface="Arial" panose="020B0604020202020204" pitchFamily="34" charset="0"/>
              <a:buChar char="•"/>
              <a:defRPr sz="1800">
                <a:solidFill>
                  <a:srgbClr val="0064AC"/>
                </a:solidFill>
              </a:defRPr>
            </a:lvl4pPr>
            <a:lvl5pPr marL="182880" indent="-182880">
              <a:buFont typeface="Arial" panose="020B0604020202020204" pitchFamily="34" charset="0"/>
              <a:buChar char="•"/>
              <a:defRPr sz="1600">
                <a:solidFill>
                  <a:srgbClr val="0064AC"/>
                </a:solidFill>
              </a:defRPr>
            </a:lvl5pPr>
          </a:lstStyle>
          <a:p>
            <a:pPr lvl="0"/>
            <a:r>
              <a:rPr lang="en-US" dirty="0"/>
              <a:t>Click to edit Master text styles</a:t>
            </a:r>
          </a:p>
          <a:p>
            <a:pPr lvl="1"/>
            <a:r>
              <a:rPr lang="en-US" dirty="0"/>
              <a:t>Second level</a:t>
            </a:r>
          </a:p>
          <a:p>
            <a:pPr lvl="4"/>
            <a:r>
              <a:rPr lang="en-US" dirty="0"/>
              <a:t>Third level</a:t>
            </a:r>
          </a:p>
        </p:txBody>
      </p:sp>
      <p:sp>
        <p:nvSpPr>
          <p:cNvPr id="6" name="Content Placeholder 5">
            <a:extLst>
              <a:ext uri="{FF2B5EF4-FFF2-40B4-BE49-F238E27FC236}">
                <a16:creationId xmlns:a16="http://schemas.microsoft.com/office/drawing/2014/main" id="{CDA9109D-73DC-43EB-9C0B-0EDAA0099E38}"/>
              </a:ext>
            </a:extLst>
          </p:cNvPr>
          <p:cNvSpPr>
            <a:spLocks noGrp="1"/>
          </p:cNvSpPr>
          <p:nvPr>
            <p:ph sz="quarter" idx="11"/>
          </p:nvPr>
        </p:nvSpPr>
        <p:spPr>
          <a:xfrm>
            <a:off x="3352800" y="1219200"/>
            <a:ext cx="5486400" cy="4724400"/>
          </a:xfrm>
          <a:prstGeom prst="rect">
            <a:avLst/>
          </a:prstGeom>
        </p:spPr>
        <p:txBody>
          <a:bodyPr/>
          <a:lstStyle>
            <a:lvl1pPr>
              <a:defRPr>
                <a:solidFill>
                  <a:srgbClr val="0064AC"/>
                </a:solidFill>
              </a:defRPr>
            </a:lvl1pPr>
            <a:lvl2pPr>
              <a:defRPr>
                <a:solidFill>
                  <a:srgbClr val="0064AC"/>
                </a:solidFill>
              </a:defRPr>
            </a:lvl2pPr>
            <a:lvl3pPr>
              <a:defRPr>
                <a:solidFill>
                  <a:srgbClr val="0064AC"/>
                </a:solidFill>
              </a:defRPr>
            </a:lvl3pPr>
            <a:lvl4pPr>
              <a:defRPr>
                <a:solidFill>
                  <a:srgbClr val="0064AC"/>
                </a:solidFill>
              </a:defRPr>
            </a:lvl4pPr>
            <a:lvl5pPr>
              <a:defRPr>
                <a:solidFill>
                  <a:srgbClr val="0064A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3BAE8537-AB89-4BAD-B21E-BC24EFDC8842}"/>
              </a:ext>
            </a:extLst>
          </p:cNvPr>
          <p:cNvSpPr/>
          <p:nvPr userDrawn="1"/>
        </p:nvSpPr>
        <p:spPr>
          <a:xfrm>
            <a:off x="3733800" y="6400800"/>
            <a:ext cx="1676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752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C83B5C9E-4D58-4EF8-A5C6-9FC0C89CDF45}"/>
              </a:ext>
            </a:extLst>
          </p:cNvPr>
          <p:cNvSpPr>
            <a:spLocks noGrp="1"/>
          </p:cNvSpPr>
          <p:nvPr>
            <p:ph type="title"/>
          </p:nvPr>
        </p:nvSpPr>
        <p:spPr>
          <a:xfrm>
            <a:off x="1905000" y="363738"/>
            <a:ext cx="6972300" cy="1325563"/>
          </a:xfrm>
          <a:prstGeom prst="rect">
            <a:avLst/>
          </a:prstGeom>
        </p:spPr>
        <p:txBody>
          <a:bodyPr vert="horz" lIns="91440" tIns="45720" rIns="91440" bIns="45720" rtlCol="0" anchor="b">
            <a:normAutofit/>
          </a:bodyPr>
          <a:lstStyle/>
          <a:p>
            <a:r>
              <a:rPr lang="en-US" dirty="0"/>
              <a:t>Click to edit Master title style</a:t>
            </a:r>
          </a:p>
        </p:txBody>
      </p:sp>
      <p:sp>
        <p:nvSpPr>
          <p:cNvPr id="9" name="Text Placeholder 8">
            <a:extLst>
              <a:ext uri="{FF2B5EF4-FFF2-40B4-BE49-F238E27FC236}">
                <a16:creationId xmlns:a16="http://schemas.microsoft.com/office/drawing/2014/main" id="{44FC19E8-E3E5-4F6D-9639-AB8D0534902D}"/>
              </a:ext>
            </a:extLst>
          </p:cNvPr>
          <p:cNvSpPr>
            <a:spLocks noGrp="1"/>
          </p:cNvSpPr>
          <p:nvPr>
            <p:ph type="body" idx="1"/>
          </p:nvPr>
        </p:nvSpPr>
        <p:spPr>
          <a:xfrm>
            <a:off x="380998" y="1828800"/>
            <a:ext cx="8382001" cy="2590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016415"/>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56" r:id="rId4"/>
  </p:sldLayoutIdLst>
  <p:txStyles>
    <p:titleStyle>
      <a:lvl1pPr algn="l" defTabSz="914400" rtl="0" eaLnBrk="1" latinLnBrk="0" hangingPunct="1">
        <a:spcBef>
          <a:spcPct val="0"/>
        </a:spcBef>
        <a:buNone/>
        <a:defRPr lang="en-US" sz="3200" b="1" kern="1200" dirty="0">
          <a:solidFill>
            <a:srgbClr val="0064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itchFamily="34" charset="0"/>
        <a:buNone/>
        <a:defRPr sz="2800" kern="1200">
          <a:solidFill>
            <a:srgbClr val="0064AC"/>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400" kern="1200">
          <a:solidFill>
            <a:srgbClr val="0064AC"/>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2000" kern="1200">
          <a:solidFill>
            <a:srgbClr val="0064AC"/>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533400"/>
            <a:ext cx="6934200" cy="1089025"/>
          </a:xfrm>
          <a:prstGeom prst="rect">
            <a:avLst/>
          </a:prstGeom>
        </p:spPr>
        <p:txBody>
          <a:bodyPr/>
          <a:lstStyle/>
          <a:p>
            <a:pPr marL="0" lvl="0" indent="0">
              <a:buNone/>
            </a:pPr>
            <a:r>
              <a:rPr dirty="0"/>
              <a:t>Nevada’s Employment Outlook and UI Trust Fund Forecast</a:t>
            </a:r>
          </a:p>
        </p:txBody>
      </p:sp>
      <p:sp>
        <p:nvSpPr>
          <p:cNvPr id="3" name="Subtitle 2"/>
          <p:cNvSpPr>
            <a:spLocks noGrp="1"/>
          </p:cNvSpPr>
          <p:nvPr>
            <p:ph type="subTitle" idx="1"/>
          </p:nvPr>
        </p:nvSpPr>
        <p:spPr>
          <a:xfrm>
            <a:off x="457200" y="1905000"/>
            <a:ext cx="8229600" cy="2133600"/>
          </a:xfrm>
          <a:prstGeom prst="rect">
            <a:avLst/>
          </a:prstGeom>
        </p:spPr>
        <p:txBody>
          <a:bodyPr/>
          <a:lstStyle/>
          <a:p>
            <a:pPr marL="0" lvl="0" indent="0">
              <a:buNone/>
            </a:pPr>
            <a:r>
              <a:rPr lang="en-US" dirty="0"/>
              <a:t>Presentation to Employment Security Council</a:t>
            </a:r>
          </a:p>
          <a:p>
            <a:pPr marL="0" lvl="0" indent="0">
              <a:buNone/>
            </a:pPr>
            <a:r>
              <a:rPr lang="en-US" dirty="0"/>
              <a:t>October 6, 2025</a:t>
            </a:r>
            <a:br>
              <a:rPr dirty="0"/>
            </a:br>
            <a:br>
              <a:rPr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2214-8017-C88B-B365-42F67C258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62C16-DB1A-0C94-3124-DF09D7F4520E}"/>
              </a:ext>
            </a:extLst>
          </p:cNvPr>
          <p:cNvSpPr>
            <a:spLocks noGrp="1"/>
          </p:cNvSpPr>
          <p:nvPr>
            <p:ph type="title"/>
          </p:nvPr>
        </p:nvSpPr>
        <p:spPr/>
        <p:txBody>
          <a:bodyPr>
            <a:normAutofit/>
          </a:bodyPr>
          <a:lstStyle/>
          <a:p>
            <a:r>
              <a:rPr lang="en-US" dirty="0"/>
              <a:t>Unemployment Higher than Most States</a:t>
            </a:r>
          </a:p>
        </p:txBody>
      </p:sp>
      <p:pic>
        <p:nvPicPr>
          <p:cNvPr id="7" name="Picture 6" descr="Chart&#10;&#10;AI-generated content may be incorrect.">
            <a:extLst>
              <a:ext uri="{FF2B5EF4-FFF2-40B4-BE49-F238E27FC236}">
                <a16:creationId xmlns:a16="http://schemas.microsoft.com/office/drawing/2014/main" id="{AACE340A-631B-5934-3EC2-3F8E0D129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142999"/>
            <a:ext cx="8534400" cy="4800601"/>
          </a:xfrm>
          <a:prstGeom prst="rect">
            <a:avLst/>
          </a:prstGeom>
        </p:spPr>
      </p:pic>
    </p:spTree>
    <p:extLst>
      <p:ext uri="{BB962C8B-B14F-4D97-AF65-F5344CB8AC3E}">
        <p14:creationId xmlns:p14="http://schemas.microsoft.com/office/powerpoint/2010/main" val="178047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3EF3-EE22-7596-DEC8-0C39D3959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FA793-38CA-DA6D-1C4F-B73615A2E805}"/>
              </a:ext>
            </a:extLst>
          </p:cNvPr>
          <p:cNvSpPr>
            <a:spLocks noGrp="1"/>
          </p:cNvSpPr>
          <p:nvPr>
            <p:ph type="title"/>
          </p:nvPr>
        </p:nvSpPr>
        <p:spPr/>
        <p:txBody>
          <a:bodyPr/>
          <a:lstStyle/>
          <a:p>
            <a:r>
              <a:rPr lang="en-US" dirty="0"/>
              <a:t>But Participation is Above-Average</a:t>
            </a:r>
          </a:p>
        </p:txBody>
      </p:sp>
      <p:pic>
        <p:nvPicPr>
          <p:cNvPr id="4" name="Picture 3">
            <a:extLst>
              <a:ext uri="{FF2B5EF4-FFF2-40B4-BE49-F238E27FC236}">
                <a16:creationId xmlns:a16="http://schemas.microsoft.com/office/drawing/2014/main" id="{3C187EA1-B5A6-75C5-5309-C22ED06D9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534400" cy="4800600"/>
          </a:xfrm>
          <a:prstGeom prst="rect">
            <a:avLst/>
          </a:prstGeom>
        </p:spPr>
      </p:pic>
    </p:spTree>
    <p:extLst>
      <p:ext uri="{BB962C8B-B14F-4D97-AF65-F5344CB8AC3E}">
        <p14:creationId xmlns:p14="http://schemas.microsoft.com/office/powerpoint/2010/main" val="122172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3B4F0-5851-F648-41B9-F396A610C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20813-3BB6-F4F9-A41D-997B56B89744}"/>
              </a:ext>
            </a:extLst>
          </p:cNvPr>
          <p:cNvSpPr>
            <a:spLocks noGrp="1"/>
          </p:cNvSpPr>
          <p:nvPr>
            <p:ph type="title"/>
          </p:nvPr>
        </p:nvSpPr>
        <p:spPr/>
        <p:txBody>
          <a:bodyPr/>
          <a:lstStyle/>
          <a:p>
            <a:r>
              <a:rPr lang="en-US" dirty="0"/>
              <a:t>Reason for Unemployment Still Positive</a:t>
            </a:r>
          </a:p>
        </p:txBody>
      </p:sp>
      <p:pic>
        <p:nvPicPr>
          <p:cNvPr id="5" name="Picture 4" descr="Chart, line chart&#10;&#10;AI-generated content may be incorrect.">
            <a:extLst>
              <a:ext uri="{FF2B5EF4-FFF2-40B4-BE49-F238E27FC236}">
                <a16:creationId xmlns:a16="http://schemas.microsoft.com/office/drawing/2014/main" id="{D35C400F-6222-1FB0-D2D0-67E834094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534400" cy="4800600"/>
          </a:xfrm>
          <a:prstGeom prst="rect">
            <a:avLst/>
          </a:prstGeom>
        </p:spPr>
      </p:pic>
      <p:sp>
        <p:nvSpPr>
          <p:cNvPr id="6" name="TextBox 5">
            <a:extLst>
              <a:ext uri="{FF2B5EF4-FFF2-40B4-BE49-F238E27FC236}">
                <a16:creationId xmlns:a16="http://schemas.microsoft.com/office/drawing/2014/main" id="{1CC82C40-7503-0CD3-5E4A-285ECC32199B}"/>
              </a:ext>
            </a:extLst>
          </p:cNvPr>
          <p:cNvSpPr txBox="1"/>
          <p:nvPr/>
        </p:nvSpPr>
        <p:spPr>
          <a:xfrm>
            <a:off x="762000" y="1905000"/>
            <a:ext cx="1752600" cy="1200329"/>
          </a:xfrm>
          <a:prstGeom prst="rect">
            <a:avLst/>
          </a:prstGeom>
          <a:noFill/>
          <a:ln>
            <a:solidFill>
              <a:srgbClr val="FF0000"/>
            </a:solidFill>
          </a:ln>
        </p:spPr>
        <p:txBody>
          <a:bodyPr wrap="square" rtlCol="0">
            <a:spAutoFit/>
          </a:bodyPr>
          <a:lstStyle/>
          <a:p>
            <a:r>
              <a:rPr lang="en-US" dirty="0">
                <a:solidFill>
                  <a:srgbClr val="FF0000"/>
                </a:solidFill>
              </a:rPr>
              <a:t>Current level of unemployment not driven by job loss</a:t>
            </a:r>
          </a:p>
        </p:txBody>
      </p:sp>
      <p:sp>
        <p:nvSpPr>
          <p:cNvPr id="7" name="Arrow: Down 6">
            <a:extLst>
              <a:ext uri="{FF2B5EF4-FFF2-40B4-BE49-F238E27FC236}">
                <a16:creationId xmlns:a16="http://schemas.microsoft.com/office/drawing/2014/main" id="{04C1231D-B71A-E0D9-E2A3-C683A17B32EB}"/>
              </a:ext>
            </a:extLst>
          </p:cNvPr>
          <p:cNvSpPr/>
          <p:nvPr/>
        </p:nvSpPr>
        <p:spPr>
          <a:xfrm rot="1145835">
            <a:off x="1641984" y="3107656"/>
            <a:ext cx="304800" cy="77251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DFD518-2BFF-8F92-E54B-2D0280EDF18F}"/>
              </a:ext>
            </a:extLst>
          </p:cNvPr>
          <p:cNvSpPr txBox="1"/>
          <p:nvPr/>
        </p:nvSpPr>
        <p:spPr>
          <a:xfrm>
            <a:off x="4149215" y="2894386"/>
            <a:ext cx="1752600" cy="369332"/>
          </a:xfrm>
          <a:prstGeom prst="rect">
            <a:avLst/>
          </a:prstGeom>
          <a:noFill/>
          <a:ln>
            <a:noFill/>
          </a:ln>
        </p:spPr>
        <p:txBody>
          <a:bodyPr wrap="square" rtlCol="0">
            <a:spAutoFit/>
          </a:bodyPr>
          <a:lstStyle/>
          <a:p>
            <a:r>
              <a:rPr lang="en-US" b="1" dirty="0">
                <a:solidFill>
                  <a:srgbClr val="FF0000"/>
                </a:solidFill>
              </a:rPr>
              <a:t>Great Recession</a:t>
            </a:r>
          </a:p>
        </p:txBody>
      </p:sp>
      <p:sp>
        <p:nvSpPr>
          <p:cNvPr id="9" name="TextBox 8">
            <a:extLst>
              <a:ext uri="{FF2B5EF4-FFF2-40B4-BE49-F238E27FC236}">
                <a16:creationId xmlns:a16="http://schemas.microsoft.com/office/drawing/2014/main" id="{0AA18F75-3C59-8DA0-2D71-93EC43B5BDE9}"/>
              </a:ext>
            </a:extLst>
          </p:cNvPr>
          <p:cNvSpPr txBox="1"/>
          <p:nvPr/>
        </p:nvSpPr>
        <p:spPr>
          <a:xfrm>
            <a:off x="4149215" y="4830438"/>
            <a:ext cx="2133600" cy="369332"/>
          </a:xfrm>
          <a:prstGeom prst="rect">
            <a:avLst/>
          </a:prstGeom>
          <a:noFill/>
          <a:ln>
            <a:noFill/>
          </a:ln>
        </p:spPr>
        <p:txBody>
          <a:bodyPr wrap="square" rtlCol="0">
            <a:spAutoFit/>
          </a:bodyPr>
          <a:lstStyle/>
          <a:p>
            <a:r>
              <a:rPr lang="en-US" b="1" dirty="0">
                <a:solidFill>
                  <a:srgbClr val="FF0000"/>
                </a:solidFill>
              </a:rPr>
              <a:t>COVID Recession</a:t>
            </a:r>
          </a:p>
        </p:txBody>
      </p:sp>
    </p:spTree>
    <p:extLst>
      <p:ext uri="{BB962C8B-B14F-4D97-AF65-F5344CB8AC3E}">
        <p14:creationId xmlns:p14="http://schemas.microsoft.com/office/powerpoint/2010/main" val="224809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UI Duration and Exhaustions Rising</a:t>
            </a:r>
            <a:endParaRPr dirty="0"/>
          </a:p>
        </p:txBody>
      </p:sp>
      <p:pic>
        <p:nvPicPr>
          <p:cNvPr id="4" name="Picture 3" descr="Graphical user interface, table&#10;&#10;AI-generated content may be incorrect.">
            <a:extLst>
              <a:ext uri="{FF2B5EF4-FFF2-40B4-BE49-F238E27FC236}">
                <a16:creationId xmlns:a16="http://schemas.microsoft.com/office/drawing/2014/main" id="{93691F0C-DC67-B3F1-57F4-15BB37C3F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05000"/>
            <a:ext cx="8305800" cy="3886200"/>
          </a:xfrm>
          <a:prstGeom prst="rect">
            <a:avLst/>
          </a:prstGeom>
        </p:spPr>
      </p:pic>
      <p:pic>
        <p:nvPicPr>
          <p:cNvPr id="6" name="Picture 5">
            <a:extLst>
              <a:ext uri="{FF2B5EF4-FFF2-40B4-BE49-F238E27FC236}">
                <a16:creationId xmlns:a16="http://schemas.microsoft.com/office/drawing/2014/main" id="{0980D7DC-E2C3-2491-BF24-F0A35013D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091697"/>
            <a:ext cx="8077200" cy="867041"/>
          </a:xfrm>
          <a:prstGeom prst="rect">
            <a:avLst/>
          </a:prstGeom>
        </p:spPr>
      </p:pic>
    </p:spTree>
    <p:extLst>
      <p:ext uri="{BB962C8B-B14F-4D97-AF65-F5344CB8AC3E}">
        <p14:creationId xmlns:p14="http://schemas.microsoft.com/office/powerpoint/2010/main" val="284243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New UI Claims</a:t>
            </a:r>
            <a:endParaRPr dirty="0"/>
          </a:p>
        </p:txBody>
      </p:sp>
      <p:pic>
        <p:nvPicPr>
          <p:cNvPr id="4" name="Picture 3" descr="A picture containing diagram&#10;&#10;AI-generated content may be incorrect.">
            <a:extLst>
              <a:ext uri="{FF2B5EF4-FFF2-40B4-BE49-F238E27FC236}">
                <a16:creationId xmlns:a16="http://schemas.microsoft.com/office/drawing/2014/main" id="{F1EFE941-3104-88F1-5AC2-9F3CF5CB2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2" y="1371596"/>
            <a:ext cx="7315215" cy="4114808"/>
          </a:xfrm>
          <a:prstGeom prst="rect">
            <a:avLst/>
          </a:prstGeom>
        </p:spPr>
      </p:pic>
    </p:spTree>
    <p:extLst>
      <p:ext uri="{BB962C8B-B14F-4D97-AF65-F5344CB8AC3E}">
        <p14:creationId xmlns:p14="http://schemas.microsoft.com/office/powerpoint/2010/main" val="421109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New UI Claims</a:t>
            </a:r>
            <a:endParaRPr dirty="0"/>
          </a:p>
        </p:txBody>
      </p:sp>
      <p:pic>
        <p:nvPicPr>
          <p:cNvPr id="4" name="Picture 3" descr="Chart, histogram&#10;&#10;AI-generated content may be incorrect.">
            <a:extLst>
              <a:ext uri="{FF2B5EF4-FFF2-40B4-BE49-F238E27FC236}">
                <a16:creationId xmlns:a16="http://schemas.microsoft.com/office/drawing/2014/main" id="{848981D7-9463-A271-2CFA-3809E4173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2" y="1371596"/>
            <a:ext cx="7315215" cy="4114808"/>
          </a:xfrm>
          <a:prstGeom prst="rect">
            <a:avLst/>
          </a:prstGeom>
        </p:spPr>
      </p:pic>
    </p:spTree>
    <p:extLst>
      <p:ext uri="{BB962C8B-B14F-4D97-AF65-F5344CB8AC3E}">
        <p14:creationId xmlns:p14="http://schemas.microsoft.com/office/powerpoint/2010/main" val="272945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Trend in UI Benefits</a:t>
            </a:r>
            <a:endParaRPr dirty="0"/>
          </a:p>
        </p:txBody>
      </p:sp>
      <p:pic>
        <p:nvPicPr>
          <p:cNvPr id="4" name="Picture 3" descr="Chart, histogram&#10;&#10;AI-generated content may be incorrect.">
            <a:extLst>
              <a:ext uri="{FF2B5EF4-FFF2-40B4-BE49-F238E27FC236}">
                <a16:creationId xmlns:a16="http://schemas.microsoft.com/office/drawing/2014/main" id="{C9B71E8D-754C-D24D-D465-1D64E2C28E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2" y="1371596"/>
            <a:ext cx="7315215" cy="4114808"/>
          </a:xfrm>
          <a:prstGeom prst="rect">
            <a:avLst/>
          </a:prstGeom>
        </p:spPr>
      </p:pic>
    </p:spTree>
    <p:extLst>
      <p:ext uri="{BB962C8B-B14F-4D97-AF65-F5344CB8AC3E}">
        <p14:creationId xmlns:p14="http://schemas.microsoft.com/office/powerpoint/2010/main" val="365771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A285-ADB3-190D-9286-54D6AAB39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E2B92-0C34-88D2-C4BB-66AE32ED91D8}"/>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Benefits vs. Employment</a:t>
            </a:r>
            <a:endParaRPr dirty="0"/>
          </a:p>
        </p:txBody>
      </p:sp>
      <p:pic>
        <p:nvPicPr>
          <p:cNvPr id="5" name="Picture 4" descr="Chart&#10;&#10;AI-generated content may be incorrect.">
            <a:extLst>
              <a:ext uri="{FF2B5EF4-FFF2-40B4-BE49-F238E27FC236}">
                <a16:creationId xmlns:a16="http://schemas.microsoft.com/office/drawing/2014/main" id="{D33CA600-0C6C-F3FB-6246-0217832A7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057400"/>
            <a:ext cx="6366941" cy="3581404"/>
          </a:xfrm>
          <a:prstGeom prst="rect">
            <a:avLst/>
          </a:prstGeom>
        </p:spPr>
      </p:pic>
      <p:sp>
        <p:nvSpPr>
          <p:cNvPr id="7" name="TextBox 6">
            <a:extLst>
              <a:ext uri="{FF2B5EF4-FFF2-40B4-BE49-F238E27FC236}">
                <a16:creationId xmlns:a16="http://schemas.microsoft.com/office/drawing/2014/main" id="{212E20AC-4FA9-028B-8481-F24E1BAED506}"/>
              </a:ext>
            </a:extLst>
          </p:cNvPr>
          <p:cNvSpPr txBox="1"/>
          <p:nvPr/>
        </p:nvSpPr>
        <p:spPr>
          <a:xfrm>
            <a:off x="685800" y="1104523"/>
            <a:ext cx="7543800" cy="923330"/>
          </a:xfrm>
          <a:prstGeom prst="rect">
            <a:avLst/>
          </a:prstGeom>
          <a:noFill/>
        </p:spPr>
        <p:txBody>
          <a:bodyPr wrap="square">
            <a:spAutoFit/>
          </a:bodyPr>
          <a:lstStyle/>
          <a:p>
            <a:r>
              <a:rPr lang="en-US" dirty="0"/>
              <a:t>In levels, employment and benefits are essentially uncorrelated (r≈−0.09). After de-trending with YoY changes, the relationship turns strongly inverse (r≈−0.63), consistent with benefits falling as employment rises, and vice </a:t>
            </a:r>
            <a:r>
              <a:rPr lang="en-US"/>
              <a:t>versa.</a:t>
            </a:r>
            <a:endParaRPr lang="en-US" dirty="0"/>
          </a:p>
        </p:txBody>
      </p:sp>
    </p:spTree>
    <p:extLst>
      <p:ext uri="{BB962C8B-B14F-4D97-AF65-F5344CB8AC3E}">
        <p14:creationId xmlns:p14="http://schemas.microsoft.com/office/powerpoint/2010/main" val="59994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DEF6-A846-8C6B-A672-8D6C70B77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303A1-BF05-53A5-E8C6-5E59A9E397BD}"/>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Net Contributions by Industry</a:t>
            </a:r>
            <a:endParaRPr dirty="0"/>
          </a:p>
        </p:txBody>
      </p:sp>
      <p:pic>
        <p:nvPicPr>
          <p:cNvPr id="5" name="Picture 4" descr="Table&#10;&#10;AI-generated content may be incorrect.">
            <a:extLst>
              <a:ext uri="{FF2B5EF4-FFF2-40B4-BE49-F238E27FC236}">
                <a16:creationId xmlns:a16="http://schemas.microsoft.com/office/drawing/2014/main" id="{0D5B4D22-D8B4-9650-C3F7-F168C3C8C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8153400" cy="4572000"/>
          </a:xfrm>
          <a:prstGeom prst="rect">
            <a:avLst/>
          </a:prstGeom>
        </p:spPr>
      </p:pic>
    </p:spTree>
    <p:extLst>
      <p:ext uri="{BB962C8B-B14F-4D97-AF65-F5344CB8AC3E}">
        <p14:creationId xmlns:p14="http://schemas.microsoft.com/office/powerpoint/2010/main" val="271084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09EED920-78C6-7579-E853-EDFD08D156AB}"/>
              </a:ext>
            </a:extLst>
          </p:cNvPr>
          <p:cNvSpPr>
            <a:spLocks noGrp="1"/>
          </p:cNvSpPr>
          <p:nvPr>
            <p:ph sz="quarter" idx="10"/>
          </p:nvPr>
        </p:nvSpPr>
        <p:spPr>
          <a:xfrm>
            <a:off x="381000" y="1219200"/>
            <a:ext cx="8382000" cy="4724400"/>
          </a:xfrm>
        </p:spPr>
        <p:txBody>
          <a:bodyPr>
            <a:normAutofit/>
          </a:bodyPr>
          <a:lstStyle/>
          <a:p>
            <a:r>
              <a:rPr lang="en-US" b="1" dirty="0"/>
              <a:t>Trust Fund Balance:</a:t>
            </a:r>
            <a:br>
              <a:rPr lang="en-US" b="1" dirty="0"/>
            </a:br>
            <a:r>
              <a:rPr lang="en-US" dirty="0"/>
              <a:t>$1.8 billion to $2.1 billion</a:t>
            </a:r>
          </a:p>
          <a:p>
            <a:endParaRPr lang="en-US" dirty="0"/>
          </a:p>
          <a:p>
            <a:r>
              <a:rPr lang="en-US" b="1" dirty="0"/>
              <a:t>Average Annual Wage:</a:t>
            </a:r>
            <a:br>
              <a:rPr lang="en-US" b="1" dirty="0"/>
            </a:br>
            <a:r>
              <a:rPr lang="en-US" dirty="0"/>
              <a:t>$62,786 to $65,533</a:t>
            </a:r>
          </a:p>
          <a:p>
            <a:endParaRPr lang="en-US" dirty="0"/>
          </a:p>
          <a:p>
            <a:r>
              <a:rPr lang="en-US" b="1" dirty="0"/>
              <a:t>Taxable Wage Base:</a:t>
            </a:r>
            <a:br>
              <a:rPr lang="en-US" b="1" dirty="0"/>
            </a:br>
            <a:r>
              <a:rPr lang="en-US" dirty="0"/>
              <a:t>$41,800 to $43,700</a:t>
            </a:r>
          </a:p>
          <a:p>
            <a:endParaRPr lang="en-US" dirty="0"/>
          </a:p>
          <a:p>
            <a:r>
              <a:rPr lang="en-US" b="1" dirty="0"/>
              <a:t>Maximum Weekly Benefit:</a:t>
            </a:r>
            <a:br>
              <a:rPr lang="en-US" b="1" dirty="0"/>
            </a:br>
            <a:r>
              <a:rPr lang="en-US" dirty="0"/>
              <a:t>$604 to $631</a:t>
            </a:r>
          </a:p>
          <a:p>
            <a:endParaRPr lang="en-US" dirty="0"/>
          </a:p>
          <a:p>
            <a:endParaRPr lang="en-US" dirty="0"/>
          </a:p>
        </p:txBody>
      </p:sp>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Key Statistics</a:t>
            </a:r>
            <a:endParaRPr dirty="0"/>
          </a:p>
        </p:txBody>
      </p:sp>
      <p:sp>
        <p:nvSpPr>
          <p:cNvPr id="8" name="TextBox 7">
            <a:extLst>
              <a:ext uri="{FF2B5EF4-FFF2-40B4-BE49-F238E27FC236}">
                <a16:creationId xmlns:a16="http://schemas.microsoft.com/office/drawing/2014/main" id="{C10055AC-1040-FD90-52AC-D071138F83BB}"/>
              </a:ext>
            </a:extLst>
          </p:cNvPr>
          <p:cNvSpPr txBox="1"/>
          <p:nvPr/>
        </p:nvSpPr>
        <p:spPr>
          <a:xfrm>
            <a:off x="4319539" y="1306234"/>
            <a:ext cx="4443461" cy="584775"/>
          </a:xfrm>
          <a:prstGeom prst="rect">
            <a:avLst/>
          </a:prstGeom>
          <a:noFill/>
        </p:spPr>
        <p:txBody>
          <a:bodyPr wrap="none" rtlCol="0">
            <a:spAutoFit/>
          </a:bodyPr>
          <a:lstStyle/>
          <a:p>
            <a:r>
              <a:rPr lang="en-US" sz="3200" b="1" dirty="0"/>
              <a:t>Where Contributions Go:</a:t>
            </a:r>
            <a:endParaRPr lang="en-US" sz="2400" dirty="0"/>
          </a:p>
        </p:txBody>
      </p:sp>
      <p:pic>
        <p:nvPicPr>
          <p:cNvPr id="13" name="Picture 12" descr="Chart&#10;&#10;AI-generated content may be incorrect.">
            <a:extLst>
              <a:ext uri="{FF2B5EF4-FFF2-40B4-BE49-F238E27FC236}">
                <a16:creationId xmlns:a16="http://schemas.microsoft.com/office/drawing/2014/main" id="{390FFC48-C6B5-31D5-2699-88EDD4D0A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977646"/>
            <a:ext cx="5842876" cy="3813554"/>
          </a:xfrm>
          <a:prstGeom prst="rect">
            <a:avLst/>
          </a:prstGeom>
        </p:spPr>
      </p:pic>
    </p:spTree>
    <p:extLst>
      <p:ext uri="{BB962C8B-B14F-4D97-AF65-F5344CB8AC3E}">
        <p14:creationId xmlns:p14="http://schemas.microsoft.com/office/powerpoint/2010/main" val="301453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7A7B-379E-AEE8-21D0-FCED829622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11FD9-068A-EA16-32E2-ED070BE860A0}"/>
              </a:ext>
            </a:extLst>
          </p:cNvPr>
          <p:cNvSpPr>
            <a:spLocks noGrp="1"/>
          </p:cNvSpPr>
          <p:nvPr>
            <p:ph type="title"/>
          </p:nvPr>
        </p:nvSpPr>
        <p:spPr/>
        <p:txBody>
          <a:bodyPr/>
          <a:lstStyle/>
          <a:p>
            <a:r>
              <a:rPr lang="en-US" dirty="0"/>
              <a:t>Taking a moment…</a:t>
            </a:r>
          </a:p>
        </p:txBody>
      </p:sp>
      <p:sp>
        <p:nvSpPr>
          <p:cNvPr id="3" name="Content Placeholder 2">
            <a:extLst>
              <a:ext uri="{FF2B5EF4-FFF2-40B4-BE49-F238E27FC236}">
                <a16:creationId xmlns:a16="http://schemas.microsoft.com/office/drawing/2014/main" id="{629EDD8E-D797-D5DD-5D70-25A275D595A9}"/>
              </a:ext>
            </a:extLst>
          </p:cNvPr>
          <p:cNvSpPr>
            <a:spLocks noGrp="1"/>
          </p:cNvSpPr>
          <p:nvPr>
            <p:ph sz="quarter" idx="10"/>
          </p:nvPr>
        </p:nvSpPr>
        <p:spPr>
          <a:xfrm>
            <a:off x="381000" y="1219200"/>
            <a:ext cx="8458200" cy="4724400"/>
          </a:xfrm>
        </p:spPr>
        <p:txBody>
          <a:bodyPr>
            <a:normAutofit/>
          </a:bodyPr>
          <a:lstStyle/>
          <a:p>
            <a:pPr marL="0" indent="0">
              <a:buNone/>
            </a:pPr>
            <a:r>
              <a:rPr lang="en-US" sz="2400" dirty="0"/>
              <a:t>In prior years, we’ve presented the “state solvency measure.” The COVID recession exposed significant weaknesses in this formula, and it was no longer providing valuable guidance.  AB 21 of the 2025 legislative session eliminated this formula, so moving forward we’re relying on the Average High Cost Multiple (as we have </a:t>
            </a:r>
            <a:br>
              <a:rPr lang="en-US" sz="2400" dirty="0"/>
            </a:br>
            <a:r>
              <a:rPr lang="en-US" sz="2400" dirty="0"/>
              <a:t>presented in the past) instead.</a:t>
            </a:r>
          </a:p>
        </p:txBody>
      </p:sp>
      <p:pic>
        <p:nvPicPr>
          <p:cNvPr id="1026" name="83FB990D-99D1-4F02-8D5F-11640CE19336" descr="IMG_0309.JPG">
            <a:extLst>
              <a:ext uri="{FF2B5EF4-FFF2-40B4-BE49-F238E27FC236}">
                <a16:creationId xmlns:a16="http://schemas.microsoft.com/office/drawing/2014/main" id="{DADDD7E2-40B6-7D08-E2D1-3A9DF9CAA4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200400"/>
            <a:ext cx="3581400" cy="2690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43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Projected Benefits</a:t>
            </a:r>
            <a:endParaRPr dirty="0"/>
          </a:p>
        </p:txBody>
      </p:sp>
      <p:pic>
        <p:nvPicPr>
          <p:cNvPr id="8" name="Picture 7">
            <a:extLst>
              <a:ext uri="{FF2B5EF4-FFF2-40B4-BE49-F238E27FC236}">
                <a16:creationId xmlns:a16="http://schemas.microsoft.com/office/drawing/2014/main" id="{2BEA46DC-6D2D-9D2C-BD55-662457EEE4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2" y="1371596"/>
            <a:ext cx="7315215" cy="4114808"/>
          </a:xfrm>
          <a:prstGeom prst="rect">
            <a:avLst/>
          </a:prstGeom>
        </p:spPr>
      </p:pic>
    </p:spTree>
    <p:extLst>
      <p:ext uri="{BB962C8B-B14F-4D97-AF65-F5344CB8AC3E}">
        <p14:creationId xmlns:p14="http://schemas.microsoft.com/office/powerpoint/2010/main" val="349304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Taxable Wage Base </a:t>
            </a:r>
            <a:endParaRPr dirty="0"/>
          </a:p>
        </p:txBody>
      </p:sp>
      <p:sp>
        <p:nvSpPr>
          <p:cNvPr id="8" name="TextBox 7">
            <a:extLst>
              <a:ext uri="{FF2B5EF4-FFF2-40B4-BE49-F238E27FC236}">
                <a16:creationId xmlns:a16="http://schemas.microsoft.com/office/drawing/2014/main" id="{ADABB206-9993-3CBD-1218-7C72E12A4F9C}"/>
              </a:ext>
            </a:extLst>
          </p:cNvPr>
          <p:cNvSpPr txBox="1"/>
          <p:nvPr/>
        </p:nvSpPr>
        <p:spPr>
          <a:xfrm>
            <a:off x="1066800" y="1143000"/>
            <a:ext cx="7239000" cy="369332"/>
          </a:xfrm>
          <a:prstGeom prst="rect">
            <a:avLst/>
          </a:prstGeom>
          <a:noFill/>
        </p:spPr>
        <p:txBody>
          <a:bodyPr wrap="square" rtlCol="0">
            <a:spAutoFit/>
          </a:bodyPr>
          <a:lstStyle/>
          <a:p>
            <a:r>
              <a:rPr lang="en-US" dirty="0"/>
              <a:t>Modest Employment Growth and Robust Wage Growth </a:t>
            </a:r>
          </a:p>
        </p:txBody>
      </p:sp>
      <p:pic>
        <p:nvPicPr>
          <p:cNvPr id="20" name="Picture 19" descr="Diagram">
            <a:extLst>
              <a:ext uri="{FF2B5EF4-FFF2-40B4-BE49-F238E27FC236}">
                <a16:creationId xmlns:a16="http://schemas.microsoft.com/office/drawing/2014/main" id="{050F2EC4-AB34-08F9-ECFA-CAB099A3B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2" y="1564469"/>
            <a:ext cx="3657608" cy="2057404"/>
          </a:xfrm>
          <a:prstGeom prst="rect">
            <a:avLst/>
          </a:prstGeom>
        </p:spPr>
      </p:pic>
      <p:pic>
        <p:nvPicPr>
          <p:cNvPr id="22" name="Picture 21" descr="Diagram&#10;&#10;AI-generated content may be incorrect.">
            <a:extLst>
              <a:ext uri="{FF2B5EF4-FFF2-40B4-BE49-F238E27FC236}">
                <a16:creationId xmlns:a16="http://schemas.microsoft.com/office/drawing/2014/main" id="{A6994D5A-6562-7866-AA2B-E6BACA4DF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292" y="3669999"/>
            <a:ext cx="3733808" cy="2100267"/>
          </a:xfrm>
          <a:prstGeom prst="rect">
            <a:avLst/>
          </a:prstGeom>
        </p:spPr>
      </p:pic>
      <p:sp>
        <p:nvSpPr>
          <p:cNvPr id="23" name="TextBox 22">
            <a:extLst>
              <a:ext uri="{FF2B5EF4-FFF2-40B4-BE49-F238E27FC236}">
                <a16:creationId xmlns:a16="http://schemas.microsoft.com/office/drawing/2014/main" id="{E40D6ECB-F459-54B3-098B-70101A189142}"/>
              </a:ext>
            </a:extLst>
          </p:cNvPr>
          <p:cNvSpPr txBox="1"/>
          <p:nvPr/>
        </p:nvSpPr>
        <p:spPr>
          <a:xfrm>
            <a:off x="5105400" y="1828800"/>
            <a:ext cx="3733800" cy="3970318"/>
          </a:xfrm>
          <a:prstGeom prst="rect">
            <a:avLst/>
          </a:prstGeom>
          <a:noFill/>
        </p:spPr>
        <p:txBody>
          <a:bodyPr wrap="square" rtlCol="0">
            <a:spAutoFit/>
          </a:bodyPr>
          <a:lstStyle/>
          <a:p>
            <a:r>
              <a:rPr lang="en-US" sz="1400" dirty="0"/>
              <a:t>* Used Annual QCEW Data</a:t>
            </a:r>
            <a:br>
              <a:rPr lang="en-US" sz="1400" dirty="0"/>
            </a:br>
            <a:br>
              <a:rPr lang="en-US" sz="1400" dirty="0"/>
            </a:br>
            <a:r>
              <a:rPr lang="en-US" sz="1400" u="sng" dirty="0"/>
              <a:t>Average Employment</a:t>
            </a:r>
            <a:br>
              <a:rPr lang="en-US" sz="1400" u="sng" dirty="0"/>
            </a:br>
            <a:r>
              <a:rPr lang="en-US" sz="1400" dirty="0"/>
              <a:t>1,376,705 (2024) to 1,387,410(2026)</a:t>
            </a:r>
            <a:br>
              <a:rPr lang="en-US" sz="1400" dirty="0"/>
            </a:br>
            <a:br>
              <a:rPr lang="en-US" sz="1400" dirty="0"/>
            </a:br>
            <a:r>
              <a:rPr lang="en-US" sz="1400" u="sng" dirty="0"/>
              <a:t>Annual Wage (Total wages/ Average Employment</a:t>
            </a:r>
            <a:br>
              <a:rPr lang="en-US" sz="1400" u="sng" dirty="0"/>
            </a:br>
            <a:br>
              <a:rPr lang="en-US" sz="1400" u="sng" dirty="0"/>
            </a:br>
            <a:r>
              <a:rPr lang="en-US" sz="1400" dirty="0"/>
              <a:t>$65,771(2024) to $71,709 (2026)</a:t>
            </a:r>
            <a:br>
              <a:rPr lang="en-US" sz="1400" dirty="0"/>
            </a:br>
            <a:br>
              <a:rPr lang="en-US" sz="1400" dirty="0"/>
            </a:br>
            <a:r>
              <a:rPr lang="en-US" sz="1400" u="sng" dirty="0"/>
              <a:t>Average ratio of taxable wages to total wages </a:t>
            </a:r>
            <a:br>
              <a:rPr lang="en-US" sz="1400" u="sng" dirty="0"/>
            </a:br>
            <a:br>
              <a:rPr lang="en-US" sz="1400" u="sng" dirty="0"/>
            </a:br>
            <a:r>
              <a:rPr lang="en-US" sz="1400" dirty="0"/>
              <a:t>55.52%</a:t>
            </a:r>
            <a:br>
              <a:rPr lang="en-US" sz="1400" dirty="0"/>
            </a:br>
            <a:br>
              <a:rPr lang="en-US" sz="1400" dirty="0"/>
            </a:br>
            <a:r>
              <a:rPr lang="en-US" sz="1400" dirty="0"/>
              <a:t>Forecasted value of average employment * fore-casted value of annual wage * average ratio of taxable wages to total wages = </a:t>
            </a:r>
            <a:br>
              <a:rPr lang="en-US" sz="1400" dirty="0"/>
            </a:br>
            <a:r>
              <a:rPr lang="en-US" sz="1400" dirty="0"/>
              <a:t>$54,946,690,671</a:t>
            </a:r>
            <a:br>
              <a:rPr lang="en-US" sz="1400" dirty="0"/>
            </a:br>
            <a:endParaRPr lang="en-US" sz="1400" dirty="0"/>
          </a:p>
        </p:txBody>
      </p:sp>
    </p:spTree>
    <p:extLst>
      <p:ext uri="{BB962C8B-B14F-4D97-AF65-F5344CB8AC3E}">
        <p14:creationId xmlns:p14="http://schemas.microsoft.com/office/powerpoint/2010/main" val="100845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5AD9-B80C-9F95-A480-B8284D281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CEB9B-0FBB-EFAC-4BE5-3678BA91929C}"/>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Projected Contributions (1.65% Rate)</a:t>
            </a:r>
            <a:endParaRPr dirty="0"/>
          </a:p>
        </p:txBody>
      </p:sp>
      <p:pic>
        <p:nvPicPr>
          <p:cNvPr id="5" name="Picture 4" descr="Chart, line chart">
            <a:extLst>
              <a:ext uri="{FF2B5EF4-FFF2-40B4-BE49-F238E27FC236}">
                <a16:creationId xmlns:a16="http://schemas.microsoft.com/office/drawing/2014/main" id="{467841B6-4EE6-B0D8-A47D-3C7FB0E1C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2" y="1371596"/>
            <a:ext cx="7315215" cy="4114808"/>
          </a:xfrm>
          <a:prstGeom prst="rect">
            <a:avLst/>
          </a:prstGeom>
        </p:spPr>
      </p:pic>
      <p:sp>
        <p:nvSpPr>
          <p:cNvPr id="3" name="Rectangle 2">
            <a:extLst>
              <a:ext uri="{FF2B5EF4-FFF2-40B4-BE49-F238E27FC236}">
                <a16:creationId xmlns:a16="http://schemas.microsoft.com/office/drawing/2014/main" id="{4617BD4D-6B60-58B6-3409-301FC0CA88E5}"/>
              </a:ext>
            </a:extLst>
          </p:cNvPr>
          <p:cNvSpPr/>
          <p:nvPr/>
        </p:nvSpPr>
        <p:spPr>
          <a:xfrm>
            <a:off x="1219200" y="1371596"/>
            <a:ext cx="914400" cy="2286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43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9DF5-22DB-4B6A-715D-4A089B631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59578-AC51-2FFF-F6CB-289476E4191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Trust Fund Impacts</a:t>
            </a:r>
            <a:endParaRPr dirty="0"/>
          </a:p>
        </p:txBody>
      </p:sp>
      <p:sp>
        <p:nvSpPr>
          <p:cNvPr id="7" name="TextBox 6">
            <a:extLst>
              <a:ext uri="{FF2B5EF4-FFF2-40B4-BE49-F238E27FC236}">
                <a16:creationId xmlns:a16="http://schemas.microsoft.com/office/drawing/2014/main" id="{3C111AD6-F7BC-8275-9DE7-4BCC18F63365}"/>
              </a:ext>
            </a:extLst>
          </p:cNvPr>
          <p:cNvSpPr txBox="1"/>
          <p:nvPr/>
        </p:nvSpPr>
        <p:spPr>
          <a:xfrm>
            <a:off x="457200" y="1219200"/>
            <a:ext cx="624840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000" b="1" i="0" u="none" strike="noStrike" kern="1200" cap="none" spc="0" normalizeH="0" baseline="0" noProof="0" dirty="0" err="1">
                <a:ln>
                  <a:noFill/>
                </a:ln>
                <a:solidFill>
                  <a:srgbClr val="0064AC"/>
                </a:solidFill>
                <a:effectLst/>
                <a:uLnTx/>
                <a:uFillTx/>
                <a:latin typeface="Arial" panose="020B0604020202020204" pitchFamily="34" charset="0"/>
                <a:ea typeface="+mn-ea"/>
                <a:cs typeface="Arial" panose="020B0604020202020204" pitchFamily="34" charset="0"/>
              </a:rPr>
              <a:t>Beginni</a:t>
            </a:r>
            <a:r>
              <a:rPr lang="en-US" sz="2000" b="1" dirty="0">
                <a:solidFill>
                  <a:srgbClr val="0064AC"/>
                </a:solidFill>
                <a:latin typeface="Arial" panose="020B0604020202020204" pitchFamily="34" charset="0"/>
                <a:cs typeface="Arial" panose="020B0604020202020204" pitchFamily="34" charset="0"/>
              </a:rPr>
              <a:t>ng Trust Fund Balance</a:t>
            </a:r>
            <a:endParaRPr kumimoji="0" lang="en-US" sz="2000" b="1" i="0" u="none" strike="noStrike" kern="1200" cap="none" spc="0" normalizeH="0" baseline="0" noProof="0" dirty="0">
              <a:ln>
                <a:noFill/>
              </a:ln>
              <a:solidFill>
                <a:srgbClr val="0064AC"/>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dirty="0">
                <a:solidFill>
                  <a:srgbClr val="0064AC"/>
                </a:solidFill>
                <a:latin typeface="Arial" panose="020B0604020202020204" pitchFamily="34" charset="0"/>
                <a:cs typeface="Arial" panose="020B0604020202020204" pitchFamily="34" charset="0"/>
              </a:rPr>
              <a:t>$2,256,676,817 as of September 19, 2025</a:t>
            </a:r>
          </a:p>
        </p:txBody>
      </p:sp>
      <p:pic>
        <p:nvPicPr>
          <p:cNvPr id="4" name="Picture 3" descr="Chart">
            <a:extLst>
              <a:ext uri="{FF2B5EF4-FFF2-40B4-BE49-F238E27FC236}">
                <a16:creationId xmlns:a16="http://schemas.microsoft.com/office/drawing/2014/main" id="{D7262801-3322-5E61-0F24-177A89C94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80974"/>
            <a:ext cx="8001000" cy="3755253"/>
          </a:xfrm>
          <a:prstGeom prst="rect">
            <a:avLst/>
          </a:prstGeom>
        </p:spPr>
      </p:pic>
    </p:spTree>
    <p:extLst>
      <p:ext uri="{BB962C8B-B14F-4D97-AF65-F5344CB8AC3E}">
        <p14:creationId xmlns:p14="http://schemas.microsoft.com/office/powerpoint/2010/main" val="426350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DEF6-A846-8C6B-A672-8D6C70B77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303A1-BF05-53A5-E8C6-5E59A9E397BD}"/>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Net Contributions by Industry</a:t>
            </a:r>
            <a:endParaRPr dirty="0"/>
          </a:p>
        </p:txBody>
      </p:sp>
      <p:pic>
        <p:nvPicPr>
          <p:cNvPr id="5" name="Picture 4" descr="Table&#10;&#10;AI-generated content may be incorrect.">
            <a:extLst>
              <a:ext uri="{FF2B5EF4-FFF2-40B4-BE49-F238E27FC236}">
                <a16:creationId xmlns:a16="http://schemas.microsoft.com/office/drawing/2014/main" id="{0D5B4D22-D8B4-9650-C3F7-F168C3C8C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8153400" cy="4572000"/>
          </a:xfrm>
          <a:prstGeom prst="rect">
            <a:avLst/>
          </a:prstGeom>
        </p:spPr>
      </p:pic>
    </p:spTree>
    <p:extLst>
      <p:ext uri="{BB962C8B-B14F-4D97-AF65-F5344CB8AC3E}">
        <p14:creationId xmlns:p14="http://schemas.microsoft.com/office/powerpoint/2010/main" val="1395472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CC13-B509-511F-FB12-96BA9E6FF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D40F8-935C-7325-0EBB-2DD234E3FF6C}"/>
              </a:ext>
            </a:extLst>
          </p:cNvPr>
          <p:cNvSpPr>
            <a:spLocks noGrp="1"/>
          </p:cNvSpPr>
          <p:nvPr>
            <p:ph type="title"/>
          </p:nvPr>
        </p:nvSpPr>
        <p:spPr>
          <a:xfrm>
            <a:off x="304800" y="76200"/>
            <a:ext cx="8534400" cy="990600"/>
          </a:xfrm>
          <a:prstGeom prst="rect">
            <a:avLst/>
          </a:prstGeom>
        </p:spPr>
        <p:txBody>
          <a:bodyPr>
            <a:normAutofit fontScale="90000"/>
          </a:bodyPr>
          <a:lstStyle/>
          <a:p>
            <a:pPr marL="0" lvl="0" indent="0">
              <a:buNone/>
            </a:pPr>
            <a:r>
              <a:rPr lang="en-US" dirty="0"/>
              <a:t>Correlation between UI Benefits paid and Employment </a:t>
            </a:r>
            <a:endParaRPr dirty="0"/>
          </a:p>
        </p:txBody>
      </p:sp>
      <p:pic>
        <p:nvPicPr>
          <p:cNvPr id="4" name="Picture 3" descr="Graphical user interface">
            <a:extLst>
              <a:ext uri="{FF2B5EF4-FFF2-40B4-BE49-F238E27FC236}">
                <a16:creationId xmlns:a16="http://schemas.microsoft.com/office/drawing/2014/main" id="{90EE3AD1-9E16-9B7B-6517-A6A88C248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97261"/>
            <a:ext cx="8458200" cy="4761042"/>
          </a:xfrm>
          <a:prstGeom prst="rect">
            <a:avLst/>
          </a:prstGeom>
        </p:spPr>
      </p:pic>
    </p:spTree>
    <p:extLst>
      <p:ext uri="{BB962C8B-B14F-4D97-AF65-F5344CB8AC3E}">
        <p14:creationId xmlns:p14="http://schemas.microsoft.com/office/powerpoint/2010/main" val="257612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Historic Cash Flows</a:t>
            </a:r>
            <a:endParaRPr dirty="0"/>
          </a:p>
        </p:txBody>
      </p:sp>
      <p:graphicFrame>
        <p:nvGraphicFramePr>
          <p:cNvPr id="3" name="Table 2">
            <a:extLst>
              <a:ext uri="{FF2B5EF4-FFF2-40B4-BE49-F238E27FC236}">
                <a16:creationId xmlns:a16="http://schemas.microsoft.com/office/drawing/2014/main" id="{4F0F56EB-C327-E0E5-21E2-E018CB960282}"/>
              </a:ext>
            </a:extLst>
          </p:cNvPr>
          <p:cNvGraphicFramePr>
            <a:graphicFrameLocks noGrp="1"/>
          </p:cNvGraphicFramePr>
          <p:nvPr>
            <p:extLst>
              <p:ext uri="{D42A27DB-BD31-4B8C-83A1-F6EECF244321}">
                <p14:modId xmlns:p14="http://schemas.microsoft.com/office/powerpoint/2010/main" val="2509194234"/>
              </p:ext>
            </p:extLst>
          </p:nvPr>
        </p:nvGraphicFramePr>
        <p:xfrm>
          <a:off x="304800" y="1284630"/>
          <a:ext cx="8502653" cy="4047521"/>
        </p:xfrm>
        <a:graphic>
          <a:graphicData uri="http://schemas.openxmlformats.org/drawingml/2006/table">
            <a:tbl>
              <a:tblPr/>
              <a:tblGrid>
                <a:gridCol w="1788552">
                  <a:extLst>
                    <a:ext uri="{9D8B030D-6E8A-4147-A177-3AD203B41FA5}">
                      <a16:colId xmlns:a16="http://schemas.microsoft.com/office/drawing/2014/main" val="33157805"/>
                    </a:ext>
                  </a:extLst>
                </a:gridCol>
                <a:gridCol w="449480">
                  <a:extLst>
                    <a:ext uri="{9D8B030D-6E8A-4147-A177-3AD203B41FA5}">
                      <a16:colId xmlns:a16="http://schemas.microsoft.com/office/drawing/2014/main" val="860847486"/>
                    </a:ext>
                  </a:extLst>
                </a:gridCol>
                <a:gridCol w="880231">
                  <a:extLst>
                    <a:ext uri="{9D8B030D-6E8A-4147-A177-3AD203B41FA5}">
                      <a16:colId xmlns:a16="http://schemas.microsoft.com/office/drawing/2014/main" val="1277621694"/>
                    </a:ext>
                  </a:extLst>
                </a:gridCol>
                <a:gridCol w="880231">
                  <a:extLst>
                    <a:ext uri="{9D8B030D-6E8A-4147-A177-3AD203B41FA5}">
                      <a16:colId xmlns:a16="http://schemas.microsoft.com/office/drawing/2014/main" val="749778678"/>
                    </a:ext>
                  </a:extLst>
                </a:gridCol>
                <a:gridCol w="880231">
                  <a:extLst>
                    <a:ext uri="{9D8B030D-6E8A-4147-A177-3AD203B41FA5}">
                      <a16:colId xmlns:a16="http://schemas.microsoft.com/office/drawing/2014/main" val="2769127880"/>
                    </a:ext>
                  </a:extLst>
                </a:gridCol>
                <a:gridCol w="880231">
                  <a:extLst>
                    <a:ext uri="{9D8B030D-6E8A-4147-A177-3AD203B41FA5}">
                      <a16:colId xmlns:a16="http://schemas.microsoft.com/office/drawing/2014/main" val="3514006087"/>
                    </a:ext>
                  </a:extLst>
                </a:gridCol>
                <a:gridCol w="880231">
                  <a:extLst>
                    <a:ext uri="{9D8B030D-6E8A-4147-A177-3AD203B41FA5}">
                      <a16:colId xmlns:a16="http://schemas.microsoft.com/office/drawing/2014/main" val="377164850"/>
                    </a:ext>
                  </a:extLst>
                </a:gridCol>
                <a:gridCol w="936415">
                  <a:extLst>
                    <a:ext uri="{9D8B030D-6E8A-4147-A177-3AD203B41FA5}">
                      <a16:colId xmlns:a16="http://schemas.microsoft.com/office/drawing/2014/main" val="3022492120"/>
                    </a:ext>
                  </a:extLst>
                </a:gridCol>
                <a:gridCol w="927051">
                  <a:extLst>
                    <a:ext uri="{9D8B030D-6E8A-4147-A177-3AD203B41FA5}">
                      <a16:colId xmlns:a16="http://schemas.microsoft.com/office/drawing/2014/main" val="1608650455"/>
                    </a:ext>
                  </a:extLst>
                </a:gridCol>
              </a:tblGrid>
              <a:tr h="225736">
                <a:tc gridSpan="2">
                  <a:txBody>
                    <a:bodyPr/>
                    <a:lstStyle/>
                    <a:p>
                      <a:pPr algn="l" fontAlgn="t"/>
                      <a:endParaRPr lang="en-US" sz="900" b="1" i="0" u="none" strike="noStrike" dirty="0">
                        <a:solidFill>
                          <a:srgbClr val="FFFFFF"/>
                        </a:solidFill>
                        <a:effectLst/>
                        <a:latin typeface="Arial" panose="020B0604020202020204" pitchFamily="34" charset="0"/>
                      </a:endParaRPr>
                    </a:p>
                  </a:txBody>
                  <a:tcPr marL="3889" marR="3889" marT="3889" marB="0">
                    <a:lnL>
                      <a:noFill/>
                    </a:lnL>
                    <a:lnR>
                      <a:noFill/>
                    </a:lnR>
                    <a:lnT>
                      <a:noFill/>
                    </a:lnT>
                    <a:lnB>
                      <a:noFill/>
                    </a:lnB>
                    <a:solidFill>
                      <a:srgbClr val="000080"/>
                    </a:solidFill>
                  </a:tcPr>
                </a:tc>
                <a:tc hMerge="1">
                  <a:txBody>
                    <a:bodyPr/>
                    <a:lstStyle/>
                    <a:p>
                      <a:endParaRPr lang="en-US"/>
                    </a:p>
                  </a:txBody>
                  <a:tcPr/>
                </a:tc>
                <a:tc>
                  <a:txBody>
                    <a:bodyPr/>
                    <a:lstStyle/>
                    <a:p>
                      <a:pPr algn="r" fontAlgn="t"/>
                      <a:r>
                        <a:rPr lang="en-US" sz="1000" b="1" i="0" u="none" strike="noStrike" dirty="0">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dirty="0">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dirty="0">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dirty="0">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dirty="0">
                          <a:solidFill>
                            <a:srgbClr val="FFFFFF"/>
                          </a:solidFill>
                          <a:effectLst/>
                          <a:latin typeface="Arial" panose="020B0604020202020204" pitchFamily="34" charset="0"/>
                        </a:rPr>
                        <a:t>Actual</a:t>
                      </a:r>
                    </a:p>
                  </a:txBody>
                  <a:tcPr marL="3889" marR="3889" marT="3889" marB="0">
                    <a:lnL>
                      <a:noFill/>
                    </a:lnL>
                    <a:lnR>
                      <a:noFill/>
                    </a:lnR>
                    <a:lnT>
                      <a:noFill/>
                    </a:lnT>
                    <a:lnB>
                      <a:noFill/>
                    </a:lnB>
                    <a:solidFill>
                      <a:srgbClr val="000080"/>
                    </a:solidFill>
                  </a:tcPr>
                </a:tc>
                <a:tc>
                  <a:txBody>
                    <a:bodyPr/>
                    <a:lstStyle/>
                    <a:p>
                      <a:pPr algn="r" fontAlgn="t"/>
                      <a:r>
                        <a:rPr lang="en-US" sz="1000" b="1" i="0" u="none" strike="noStrike">
                          <a:solidFill>
                            <a:srgbClr val="FFFFFF"/>
                          </a:solidFill>
                          <a:effectLst/>
                          <a:latin typeface="Arial" panose="020B0604020202020204" pitchFamily="34" charset="0"/>
                        </a:rPr>
                        <a:t>Preliminary</a:t>
                      </a:r>
                    </a:p>
                  </a:txBody>
                  <a:tcPr marL="3889" marR="3889" marT="3889" marB="0">
                    <a:lnL>
                      <a:noFill/>
                    </a:lnL>
                    <a:lnR>
                      <a:noFill/>
                    </a:lnR>
                    <a:lnT>
                      <a:noFill/>
                    </a:lnT>
                    <a:lnB>
                      <a:noFill/>
                    </a:lnB>
                    <a:solidFill>
                      <a:srgbClr val="000080"/>
                    </a:solidFill>
                  </a:tcPr>
                </a:tc>
                <a:extLst>
                  <a:ext uri="{0D108BD9-81ED-4DB2-BD59-A6C34878D82A}">
                    <a16:rowId xmlns:a16="http://schemas.microsoft.com/office/drawing/2014/main" val="96483628"/>
                  </a:ext>
                </a:extLst>
              </a:tr>
              <a:tr h="185712">
                <a:tc>
                  <a:txBody>
                    <a:bodyPr/>
                    <a:lstStyle/>
                    <a:p>
                      <a:pPr algn="l" fontAlgn="t"/>
                      <a:endParaRPr lang="en-US" sz="900" b="1" i="0" u="none" strike="noStrike" dirty="0">
                        <a:solidFill>
                          <a:srgbClr val="FFFFFF"/>
                        </a:solidFill>
                        <a:effectLst/>
                        <a:latin typeface="Arial" panose="020B0604020202020204" pitchFamily="34" charset="0"/>
                      </a:endParaRPr>
                    </a:p>
                  </a:txBody>
                  <a:tcPr marL="3889" marR="3889" marT="3889" marB="0">
                    <a:lnL>
                      <a:noFill/>
                    </a:lnL>
                    <a:lnR>
                      <a:noFill/>
                    </a:lnR>
                    <a:lnT>
                      <a:noFill/>
                    </a:lnT>
                    <a:lnB>
                      <a:noFill/>
                    </a:lnB>
                    <a:solidFill>
                      <a:srgbClr val="000080"/>
                    </a:solidFill>
                  </a:tcPr>
                </a:tc>
                <a:tc>
                  <a:txBody>
                    <a:bodyPr/>
                    <a:lstStyle/>
                    <a:p>
                      <a:pPr algn="l" fontAlgn="t"/>
                      <a:endParaRPr lang="en-US" sz="1050" b="1" i="0" u="sng" strike="noStrike" dirty="0">
                        <a:solidFill>
                          <a:srgbClr val="FFFFFF"/>
                        </a:solidFill>
                        <a:effectLst/>
                        <a:latin typeface="Arial" panose="020B0604020202020204" pitchFamily="34" charset="0"/>
                      </a:endParaRPr>
                    </a:p>
                  </a:txBody>
                  <a:tcPr marL="3889" marR="3889" marT="3889" marB="0">
                    <a:lnL>
                      <a:noFill/>
                    </a:lnL>
                    <a:lnR>
                      <a:noFill/>
                    </a:lnR>
                    <a:lnT>
                      <a:noFill/>
                    </a:lnT>
                    <a:lnB>
                      <a:noFill/>
                    </a:lnB>
                    <a:solidFill>
                      <a:srgbClr val="000080"/>
                    </a:solidFill>
                  </a:tcPr>
                </a:tc>
                <a:tc>
                  <a:txBody>
                    <a:bodyPr/>
                    <a:lstStyle/>
                    <a:p>
                      <a:pPr algn="r" rtl="0" fontAlgn="t"/>
                      <a:r>
                        <a:rPr lang="en-US" sz="1100" b="1" i="0" u="sng" strike="noStrike" dirty="0">
                          <a:solidFill>
                            <a:srgbClr val="FFFFFF"/>
                          </a:solidFill>
                          <a:effectLst/>
                          <a:latin typeface="Arial" panose="020B0604020202020204" pitchFamily="34" charset="0"/>
                        </a:rPr>
                        <a:t>2019</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dirty="0">
                          <a:solidFill>
                            <a:srgbClr val="FFFFFF"/>
                          </a:solidFill>
                          <a:effectLst/>
                          <a:latin typeface="Arial" panose="020B0604020202020204" pitchFamily="34" charset="0"/>
                        </a:rPr>
                        <a:t>2020</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dirty="0">
                          <a:solidFill>
                            <a:srgbClr val="FFFFFF"/>
                          </a:solidFill>
                          <a:effectLst/>
                          <a:latin typeface="Arial" panose="020B0604020202020204" pitchFamily="34" charset="0"/>
                        </a:rPr>
                        <a:t>2021</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2022</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2023</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a:solidFill>
                            <a:srgbClr val="FFFFFF"/>
                          </a:solidFill>
                          <a:effectLst/>
                          <a:latin typeface="Arial" panose="020B0604020202020204" pitchFamily="34" charset="0"/>
                        </a:rPr>
                        <a:t>2024</a:t>
                      </a:r>
                    </a:p>
                  </a:txBody>
                  <a:tcPr marL="9525" marR="9525" marT="9525" marB="0">
                    <a:lnL>
                      <a:noFill/>
                    </a:lnL>
                    <a:lnR>
                      <a:noFill/>
                    </a:lnR>
                    <a:lnT>
                      <a:noFill/>
                    </a:lnT>
                    <a:lnB>
                      <a:noFill/>
                    </a:lnB>
                    <a:solidFill>
                      <a:srgbClr val="000080"/>
                    </a:solidFill>
                  </a:tcPr>
                </a:tc>
                <a:tc>
                  <a:txBody>
                    <a:bodyPr/>
                    <a:lstStyle/>
                    <a:p>
                      <a:pPr algn="r" rtl="0" fontAlgn="t"/>
                      <a:r>
                        <a:rPr lang="en-US" sz="1100" b="1" i="0" u="sng" strike="noStrike" dirty="0">
                          <a:solidFill>
                            <a:srgbClr val="FFFFFF"/>
                          </a:solidFill>
                          <a:effectLst/>
                          <a:latin typeface="Arial" panose="020B0604020202020204" pitchFamily="34" charset="0"/>
                        </a:rPr>
                        <a:t>2025</a:t>
                      </a:r>
                    </a:p>
                  </a:txBody>
                  <a:tcPr marL="9525" marR="9525" marT="9525" marB="0">
                    <a:lnL>
                      <a:noFill/>
                    </a:lnL>
                    <a:lnR>
                      <a:noFill/>
                    </a:lnR>
                    <a:lnT>
                      <a:noFill/>
                    </a:lnT>
                    <a:lnB>
                      <a:noFill/>
                    </a:lnB>
                    <a:solidFill>
                      <a:srgbClr val="000080"/>
                    </a:solidFill>
                  </a:tcPr>
                </a:tc>
                <a:extLst>
                  <a:ext uri="{0D108BD9-81ED-4DB2-BD59-A6C34878D82A}">
                    <a16:rowId xmlns:a16="http://schemas.microsoft.com/office/drawing/2014/main" val="1309289382"/>
                  </a:ext>
                </a:extLst>
              </a:tr>
              <a:tr h="410673">
                <a:tc gridSpan="2">
                  <a:txBody>
                    <a:bodyPr/>
                    <a:lstStyle/>
                    <a:p>
                      <a:pPr algn="l" fontAlgn="t"/>
                      <a:r>
                        <a:rPr lang="en-US" sz="1100" b="1" i="0" u="none" strike="noStrike" dirty="0">
                          <a:solidFill>
                            <a:srgbClr val="002060"/>
                          </a:solidFill>
                          <a:effectLst/>
                          <a:latin typeface="Arial" panose="020B0604020202020204" pitchFamily="34" charset="0"/>
                        </a:rPr>
                        <a:t>UI Trust Fund Level: October - September</a:t>
                      </a:r>
                    </a:p>
                  </a:txBody>
                  <a:tcPr marL="3889" marR="3889" marT="3889"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dirty="0">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endParaRPr lang="en-US" sz="1100" b="0" i="0" u="none" strike="noStrike" dirty="0">
                        <a:solidFill>
                          <a:srgbClr val="002060"/>
                        </a:solidFill>
                        <a:effectLst/>
                        <a:latin typeface="Arial" panose="020B0604020202020204" pitchFamily="34" charset="0"/>
                      </a:endParaRP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4211995278"/>
                  </a:ext>
                </a:extLst>
              </a:tr>
              <a:tr h="327617">
                <a:tc>
                  <a:txBody>
                    <a:bodyPr/>
                    <a:lstStyle/>
                    <a:p>
                      <a:pPr algn="l" fontAlgn="t"/>
                      <a:r>
                        <a:rPr lang="en-US" sz="1050" b="1" i="0" u="none" strike="noStrike">
                          <a:solidFill>
                            <a:srgbClr val="002060"/>
                          </a:solidFill>
                          <a:effectLst/>
                          <a:latin typeface="Arial" panose="020B0604020202020204" pitchFamily="34" charset="0"/>
                        </a:rPr>
                        <a:t>Beginning Fund Balance (Millions)</a:t>
                      </a:r>
                    </a:p>
                  </a:txBody>
                  <a:tcPr marL="3889" marR="3889" marT="3889" marB="0">
                    <a:lnL>
                      <a:noFill/>
                    </a:lnL>
                    <a:lnR>
                      <a:noFill/>
                    </a:lnR>
                    <a:lnT>
                      <a:noFill/>
                    </a:lnT>
                    <a:lnB>
                      <a:noFill/>
                    </a:lnB>
                    <a:solidFill>
                      <a:srgbClr val="C0C0C0"/>
                    </a:solidFill>
                  </a:tcPr>
                </a:tc>
                <a:tc>
                  <a:txBody>
                    <a:bodyPr/>
                    <a:lstStyle/>
                    <a:p>
                      <a:pPr algn="l" fontAlgn="t"/>
                      <a:r>
                        <a:rPr lang="en-US" sz="1050" b="1"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1,416.30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1,864.60</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291</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-76</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795.5</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1,412.9</a:t>
                      </a:r>
                    </a:p>
                  </a:txBody>
                  <a:tcPr marL="9525" marR="9525" marT="9525" marB="0">
                    <a:lnL>
                      <a:noFill/>
                    </a:lnL>
                    <a:lnR>
                      <a:noFill/>
                    </a:lnR>
                    <a:lnT>
                      <a:noFill/>
                    </a:lnT>
                    <a:lnB>
                      <a:noFill/>
                    </a:lnB>
                    <a:solidFill>
                      <a:srgbClr val="C0C0C0"/>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rgbClr val="002060"/>
                          </a:solidFill>
                          <a:effectLst/>
                          <a:latin typeface="Arial" panose="020B0604020202020204" pitchFamily="34" charset="0"/>
                        </a:rPr>
                        <a:t>1,742.9</a:t>
                      </a:r>
                    </a:p>
                    <a:p>
                      <a:pPr algn="r" rtl="0" fontAlgn="t"/>
                      <a:endParaRPr lang="en-US" sz="1100" b="1" i="0" u="none" strike="noStrike" dirty="0">
                        <a:solidFill>
                          <a:srgbClr val="002060"/>
                        </a:solidFill>
                        <a:effectLst/>
                        <a:latin typeface="Arial" panose="020B0604020202020204" pitchFamily="34" charset="0"/>
                      </a:endParaRP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669141967"/>
                  </a:ext>
                </a:extLst>
              </a:tr>
              <a:tr h="185712">
                <a:tc>
                  <a:txBody>
                    <a:bodyPr/>
                    <a:lstStyle/>
                    <a:p>
                      <a:pPr algn="l" fontAlgn="t"/>
                      <a:r>
                        <a:rPr lang="en-US" sz="1050" b="0" i="0" u="none" strike="noStrike">
                          <a:solidFill>
                            <a:srgbClr val="002060"/>
                          </a:solidFill>
                          <a:effectLst/>
                          <a:latin typeface="Arial" panose="020B0604020202020204" pitchFamily="34" charset="0"/>
                        </a:rPr>
                        <a:t>Contributions</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674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617.9</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595.6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752.7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828</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848.3</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dirty="0">
                          <a:solidFill>
                            <a:srgbClr val="002060"/>
                          </a:solidFill>
                          <a:effectLst/>
                          <a:latin typeface="Arial" panose="020B0604020202020204" pitchFamily="34" charset="0"/>
                        </a:rPr>
                        <a:t>920.3</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2054232669"/>
                  </a:ext>
                </a:extLst>
              </a:tr>
              <a:tr h="185712">
                <a:tc>
                  <a:txBody>
                    <a:bodyPr/>
                    <a:lstStyle/>
                    <a:p>
                      <a:pPr algn="l" fontAlgn="t"/>
                      <a:r>
                        <a:rPr lang="en-US" sz="1050" b="0" i="0" u="none" strike="noStrike">
                          <a:solidFill>
                            <a:srgbClr val="002060"/>
                          </a:solidFill>
                          <a:effectLst/>
                          <a:latin typeface="Arial" panose="020B0604020202020204" pitchFamily="34" charset="0"/>
                        </a:rPr>
                        <a:t>Benefit Payments</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268.7</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dirty="0">
                          <a:solidFill>
                            <a:srgbClr val="002060"/>
                          </a:solidFill>
                          <a:effectLst/>
                          <a:latin typeface="Arial" panose="020B0604020202020204" pitchFamily="34" charset="0"/>
                        </a:rPr>
                        <a:t>2,232.20</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862.3</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228</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a:solidFill>
                            <a:srgbClr val="002060"/>
                          </a:solidFill>
                          <a:effectLst/>
                          <a:latin typeface="Arial" panose="020B0604020202020204" pitchFamily="34" charset="0"/>
                        </a:rPr>
                        <a:t>349.2</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dirty="0">
                          <a:solidFill>
                            <a:srgbClr val="002060"/>
                          </a:solidFill>
                          <a:effectLst/>
                          <a:latin typeface="Arial" panose="020B0604020202020204" pitchFamily="34" charset="0"/>
                        </a:rPr>
                        <a:t>497.7</a:t>
                      </a:r>
                    </a:p>
                  </a:txBody>
                  <a:tcPr marL="9525" marR="9525" marT="9525" marB="0">
                    <a:lnL>
                      <a:noFill/>
                    </a:lnL>
                    <a:lnR>
                      <a:noFill/>
                    </a:lnR>
                    <a:lnT>
                      <a:noFill/>
                    </a:lnT>
                    <a:lnB>
                      <a:noFill/>
                    </a:lnB>
                    <a:solidFill>
                      <a:srgbClr val="BFBFBF"/>
                    </a:solidFill>
                  </a:tcPr>
                </a:tc>
                <a:tc>
                  <a:txBody>
                    <a:bodyPr/>
                    <a:lstStyle/>
                    <a:p>
                      <a:pPr algn="r" rtl="0" fontAlgn="t"/>
                      <a:r>
                        <a:rPr lang="en-US" sz="1100" b="0" i="0" u="none" strike="noStrike" dirty="0">
                          <a:solidFill>
                            <a:srgbClr val="002060"/>
                          </a:solidFill>
                          <a:effectLst/>
                          <a:latin typeface="Arial" panose="020B0604020202020204" pitchFamily="34" charset="0"/>
                        </a:rPr>
                        <a:t>529.2</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3159124828"/>
                  </a:ext>
                </a:extLst>
              </a:tr>
              <a:tr h="185712">
                <a:tc>
                  <a:txBody>
                    <a:bodyPr/>
                    <a:lstStyle/>
                    <a:p>
                      <a:pPr algn="l" fontAlgn="t"/>
                      <a:r>
                        <a:rPr lang="en-US" sz="1050" b="0" i="0" u="none" strike="noStrike">
                          <a:solidFill>
                            <a:srgbClr val="002060"/>
                          </a:solidFill>
                          <a:effectLst/>
                          <a:latin typeface="Arial" panose="020B0604020202020204" pitchFamily="34" charset="0"/>
                        </a:rPr>
                        <a:t>Other Items</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43.1</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40.7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-100.3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346.7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146.6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20.6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73.1</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032623946"/>
                  </a:ext>
                </a:extLst>
              </a:tr>
              <a:tr h="185712">
                <a:tc>
                  <a:txBody>
                    <a:bodyPr/>
                    <a:lstStyle/>
                    <a:p>
                      <a:pPr algn="l" fontAlgn="t"/>
                      <a:r>
                        <a:rPr lang="en-US" sz="1050" b="0" i="0" u="none" strike="noStrike">
                          <a:solidFill>
                            <a:srgbClr val="002060"/>
                          </a:solidFill>
                          <a:effectLst/>
                          <a:latin typeface="Arial" panose="020B0604020202020204" pitchFamily="34" charset="0"/>
                        </a:rPr>
                        <a:t>Net Change in Fund</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448.3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-1,573.60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-367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871.4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617.4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330.0</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464.2</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758964315"/>
                  </a:ext>
                </a:extLst>
              </a:tr>
              <a:tr h="185712">
                <a:tc gridSpan="2">
                  <a:txBody>
                    <a:bodyPr/>
                    <a:lstStyle/>
                    <a:p>
                      <a:pPr algn="l" fontAlgn="t"/>
                      <a:r>
                        <a:rPr lang="en-US" sz="1050" b="1" i="0" u="none" strike="noStrike" dirty="0">
                          <a:solidFill>
                            <a:srgbClr val="002060"/>
                          </a:solidFill>
                          <a:effectLst/>
                          <a:latin typeface="Arial" panose="020B0604020202020204" pitchFamily="34" charset="0"/>
                        </a:rPr>
                        <a:t>Ending Fund Balance (Millions)</a:t>
                      </a:r>
                    </a:p>
                  </a:txBody>
                  <a:tcPr marL="3889" marR="3889" marT="3889"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1" i="0" u="none" strike="noStrike" dirty="0">
                          <a:solidFill>
                            <a:srgbClr val="002060"/>
                          </a:solidFill>
                          <a:effectLst/>
                          <a:latin typeface="Arial" panose="020B0604020202020204" pitchFamily="34" charset="0"/>
                        </a:rPr>
                        <a:t>1,864.6</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291</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-76</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a:solidFill>
                            <a:srgbClr val="002060"/>
                          </a:solidFill>
                          <a:effectLst/>
                          <a:latin typeface="Arial" panose="020B0604020202020204" pitchFamily="34" charset="0"/>
                        </a:rPr>
                        <a:t>795.5</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1,412.9</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1,742.9</a:t>
                      </a:r>
                    </a:p>
                  </a:txBody>
                  <a:tcPr marL="9525" marR="9525" marT="9525" marB="0">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2,207.1</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402068688"/>
                  </a:ext>
                </a:extLst>
              </a:tr>
              <a:tr h="185712">
                <a:tc gridSpan="2">
                  <a:txBody>
                    <a:bodyPr/>
                    <a:lstStyle/>
                    <a:p>
                      <a:pPr algn="l" fontAlgn="t"/>
                      <a:r>
                        <a:rPr lang="en-US" sz="1050" b="0" i="0" u="none" strike="noStrike" dirty="0">
                          <a:solidFill>
                            <a:srgbClr val="002060"/>
                          </a:solidFill>
                          <a:effectLst/>
                          <a:latin typeface="Arial" panose="020B0604020202020204" pitchFamily="34" charset="0"/>
                        </a:rPr>
                        <a:t>AHCM Solvency Level </a:t>
                      </a:r>
                      <a:r>
                        <a:rPr lang="en-US" sz="1050" b="1" i="0" u="none" strike="noStrike" dirty="0">
                          <a:solidFill>
                            <a:srgbClr val="002060"/>
                          </a:solidFill>
                          <a:effectLst/>
                          <a:latin typeface="Arial" panose="020B0604020202020204" pitchFamily="34" charset="0"/>
                        </a:rPr>
                        <a:t>(Millions)</a:t>
                      </a:r>
                    </a:p>
                  </a:txBody>
                  <a:tcPr marL="3889" marR="3889" marT="3889" marB="0">
                    <a:lnL>
                      <a:noFill/>
                    </a:lnL>
                    <a:lnR>
                      <a:noFill/>
                    </a:lnR>
                    <a:lnT>
                      <a:noFill/>
                    </a:lnT>
                    <a:lnB>
                      <a:noFill/>
                    </a:lnB>
                    <a:solidFill>
                      <a:srgbClr val="C0C0C0"/>
                    </a:solidFill>
                  </a:tcPr>
                </a:tc>
                <a:tc hMerge="1">
                  <a:txBody>
                    <a:bodyPr/>
                    <a:lstStyle/>
                    <a:p>
                      <a:endParaRPr dirty="0"/>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657.3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-987.2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-1,861.6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-1,297.9</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-1,110.1</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-856.5</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-475.7</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034083345"/>
                  </a:ext>
                </a:extLst>
              </a:tr>
              <a:tr h="185712">
                <a:tc>
                  <a:txBody>
                    <a:bodyPr/>
                    <a:lstStyle/>
                    <a:p>
                      <a:pPr algn="l" fontAlgn="t"/>
                      <a:r>
                        <a:rPr lang="en-US" sz="1050" b="0" i="0" u="none" strike="noStrike" dirty="0">
                          <a:solidFill>
                            <a:srgbClr val="002060"/>
                          </a:solidFill>
                          <a:effectLst/>
                          <a:latin typeface="Arial" panose="020B0604020202020204" pitchFamily="34" charset="0"/>
                        </a:rPr>
                        <a:t>AHCM Target (Millions)</a:t>
                      </a:r>
                    </a:p>
                  </a:txBody>
                  <a:tcPr marL="3889" marR="3889" marT="3889" marB="0">
                    <a:lnL>
                      <a:noFill/>
                    </a:lnL>
                    <a:lnR>
                      <a:noFill/>
                    </a:lnR>
                    <a:lnT>
                      <a:noFill/>
                    </a:lnT>
                    <a:lnB>
                      <a:noFill/>
                    </a:lnB>
                    <a:solidFill>
                      <a:srgbClr val="C0C0C0"/>
                    </a:solidFill>
                  </a:tcPr>
                </a:tc>
                <a:tc>
                  <a:txBody>
                    <a:bodyPr/>
                    <a:lstStyle/>
                    <a:p>
                      <a:pPr algn="l" fontAlgn="t"/>
                      <a:endParaRPr lang="en-US" sz="1050" b="0" i="0" u="none" strike="noStrike" dirty="0">
                        <a:solidFill>
                          <a:srgbClr val="002060"/>
                        </a:solidFill>
                        <a:effectLst/>
                        <a:latin typeface="Arial" panose="020B0604020202020204" pitchFamily="34" charset="0"/>
                      </a:endParaRPr>
                    </a:p>
                  </a:txBody>
                  <a:tcPr marL="3889" marR="3889" marT="3889" marB="0">
                    <a:lnL>
                      <a:noFill/>
                    </a:lnL>
                    <a:lnR>
                      <a:noFill/>
                    </a:lnR>
                    <a:lnT>
                      <a:noFill/>
                    </a:lnT>
                    <a:lnB>
                      <a:noFill/>
                    </a:lnB>
                    <a:solidFill>
                      <a:srgbClr val="C0C0C0"/>
                    </a:solidFill>
                  </a:tcPr>
                </a:tc>
                <a:tc>
                  <a:txBody>
                    <a:bodyPr/>
                    <a:lstStyle/>
                    <a:p>
                      <a:pPr marL="0" algn="r" defTabSz="914400" rtl="0" eaLnBrk="1" fontAlgn="t" latinLnBrk="0" hangingPunct="1"/>
                      <a:r>
                        <a:rPr lang="en-US" sz="1100" b="1" i="0" u="none" strike="noStrike" kern="1200" dirty="0">
                          <a:solidFill>
                            <a:srgbClr val="002060"/>
                          </a:solidFill>
                          <a:effectLst/>
                          <a:latin typeface="Arial" panose="020B0604020202020204" pitchFamily="34" charset="0"/>
                          <a:ea typeface="+mn-ea"/>
                          <a:cs typeface="+mn-cs"/>
                        </a:rPr>
                        <a:t>1,207.3 </a:t>
                      </a:r>
                    </a:p>
                  </a:txBody>
                  <a:tcPr marL="9525" marR="9525" marT="9525" marB="0" anchor="b">
                    <a:lnL>
                      <a:noFill/>
                    </a:lnL>
                    <a:lnR>
                      <a:noFill/>
                    </a:lnR>
                    <a:lnT>
                      <a:noFill/>
                    </a:lnT>
                    <a:lnB>
                      <a:noFill/>
                    </a:lnB>
                    <a:solidFill>
                      <a:srgbClr val="C0C0C0"/>
                    </a:solidFill>
                  </a:tcPr>
                </a:tc>
                <a:tc>
                  <a:txBody>
                    <a:bodyPr/>
                    <a:lstStyle/>
                    <a:p>
                      <a:pPr marL="0" algn="r" defTabSz="914400" rtl="0" eaLnBrk="1" fontAlgn="t" latinLnBrk="0" hangingPunct="1"/>
                      <a:r>
                        <a:rPr lang="en-US" sz="1100" b="1" i="0" u="none" strike="noStrike" kern="1200" dirty="0">
                          <a:solidFill>
                            <a:srgbClr val="002060"/>
                          </a:solidFill>
                          <a:effectLst/>
                          <a:latin typeface="Arial" panose="020B0604020202020204" pitchFamily="34" charset="0"/>
                          <a:ea typeface="+mn-ea"/>
                          <a:cs typeface="+mn-cs"/>
                        </a:rPr>
                        <a:t>1,278.2 </a:t>
                      </a:r>
                    </a:p>
                  </a:txBody>
                  <a:tcPr marL="9525" marR="9525" marT="9525" marB="0" anchor="b">
                    <a:lnL>
                      <a:noFill/>
                    </a:lnL>
                    <a:lnR>
                      <a:noFill/>
                    </a:lnR>
                    <a:lnT>
                      <a:noFill/>
                    </a:lnT>
                    <a:lnB>
                      <a:noFill/>
                    </a:lnB>
                    <a:solidFill>
                      <a:srgbClr val="C0C0C0"/>
                    </a:solidFill>
                  </a:tcPr>
                </a:tc>
                <a:tc>
                  <a:txBody>
                    <a:bodyPr/>
                    <a:lstStyle/>
                    <a:p>
                      <a:pPr marL="0" algn="r" defTabSz="914400" rtl="0" eaLnBrk="1" fontAlgn="t" latinLnBrk="0" hangingPunct="1"/>
                      <a:r>
                        <a:rPr lang="en-US" sz="1100" b="1" i="0" u="none" strike="noStrike" kern="1200" dirty="0">
                          <a:solidFill>
                            <a:srgbClr val="002060"/>
                          </a:solidFill>
                          <a:effectLst/>
                          <a:latin typeface="Arial" panose="020B0604020202020204" pitchFamily="34" charset="0"/>
                          <a:ea typeface="+mn-ea"/>
                          <a:cs typeface="+mn-cs"/>
                        </a:rPr>
                        <a:t>1,785.6 </a:t>
                      </a:r>
                    </a:p>
                  </a:txBody>
                  <a:tcPr marL="9525" marR="9525" marT="9525" marB="0" anchor="b">
                    <a:lnL>
                      <a:noFill/>
                    </a:lnL>
                    <a:lnR>
                      <a:noFill/>
                    </a:lnR>
                    <a:lnT>
                      <a:noFill/>
                    </a:lnT>
                    <a:lnB>
                      <a:noFill/>
                    </a:lnB>
                    <a:solidFill>
                      <a:srgbClr val="C0C0C0"/>
                    </a:solidFill>
                  </a:tcPr>
                </a:tc>
                <a:tc>
                  <a:txBody>
                    <a:bodyPr/>
                    <a:lstStyle/>
                    <a:p>
                      <a:pPr marL="0" algn="r" defTabSz="914400" rtl="0" eaLnBrk="1" fontAlgn="t" latinLnBrk="0" hangingPunct="1"/>
                      <a:r>
                        <a:rPr lang="en-US" sz="1100" b="1" i="0" u="none" strike="noStrike" kern="1200" dirty="0">
                          <a:solidFill>
                            <a:srgbClr val="002060"/>
                          </a:solidFill>
                          <a:effectLst/>
                          <a:latin typeface="Arial" panose="020B0604020202020204" pitchFamily="34" charset="0"/>
                          <a:ea typeface="+mn-ea"/>
                          <a:cs typeface="+mn-cs"/>
                        </a:rPr>
                        <a:t>2,093.4 </a:t>
                      </a:r>
                    </a:p>
                  </a:txBody>
                  <a:tcPr marL="9525" marR="9525" marT="9525" marB="0" anchor="b">
                    <a:lnL>
                      <a:noFill/>
                    </a:lnL>
                    <a:lnR>
                      <a:noFill/>
                    </a:lnR>
                    <a:lnT>
                      <a:noFill/>
                    </a:lnT>
                    <a:lnB>
                      <a:noFill/>
                    </a:lnB>
                    <a:solidFill>
                      <a:srgbClr val="C0C0C0"/>
                    </a:solidFill>
                  </a:tcPr>
                </a:tc>
                <a:tc>
                  <a:txBody>
                    <a:bodyPr/>
                    <a:lstStyle/>
                    <a:p>
                      <a:pPr marL="0" algn="r" defTabSz="914400" rtl="0" eaLnBrk="1" fontAlgn="t" latinLnBrk="0" hangingPunct="1"/>
                      <a:r>
                        <a:rPr lang="en-US" sz="1100" b="1" i="0" u="none" strike="noStrike" kern="1200" dirty="0">
                          <a:solidFill>
                            <a:srgbClr val="002060"/>
                          </a:solidFill>
                          <a:effectLst/>
                          <a:latin typeface="Arial" panose="020B0604020202020204" pitchFamily="34" charset="0"/>
                          <a:ea typeface="+mn-ea"/>
                          <a:cs typeface="+mn-cs"/>
                        </a:rPr>
                        <a:t>2,523.0 </a:t>
                      </a:r>
                    </a:p>
                  </a:txBody>
                  <a:tcPr marL="9525" marR="9525" marT="9525" marB="0" anchor="b">
                    <a:lnL>
                      <a:noFill/>
                    </a:lnL>
                    <a:lnR>
                      <a:noFill/>
                    </a:lnR>
                    <a:lnT>
                      <a:noFill/>
                    </a:lnT>
                    <a:lnB>
                      <a:noFill/>
                    </a:lnB>
                    <a:solidFill>
                      <a:srgbClr val="C0C0C0"/>
                    </a:solidFill>
                  </a:tcPr>
                </a:tc>
                <a:tc>
                  <a:txBody>
                    <a:bodyPr/>
                    <a:lstStyle/>
                    <a:p>
                      <a:pPr marL="0" algn="r" defTabSz="914400" rtl="0" eaLnBrk="1" fontAlgn="t" latinLnBrk="0" hangingPunct="1"/>
                      <a:r>
                        <a:rPr lang="en-US" sz="1100" b="1" i="0" u="none" strike="noStrike" kern="1200" dirty="0">
                          <a:solidFill>
                            <a:srgbClr val="002060"/>
                          </a:solidFill>
                          <a:effectLst/>
                          <a:latin typeface="Arial" panose="020B0604020202020204" pitchFamily="34" charset="0"/>
                          <a:ea typeface="+mn-ea"/>
                          <a:cs typeface="+mn-cs"/>
                        </a:rPr>
                        <a:t>2,599.4 </a:t>
                      </a:r>
                    </a:p>
                  </a:txBody>
                  <a:tcPr marL="9525" marR="9525" marT="9525" marB="0" anchor="b">
                    <a:lnL>
                      <a:noFill/>
                    </a:lnL>
                    <a:lnR>
                      <a:noFill/>
                    </a:lnR>
                    <a:lnT>
                      <a:noFill/>
                    </a:lnT>
                    <a:lnB>
                      <a:noFill/>
                    </a:lnB>
                    <a:solidFill>
                      <a:srgbClr val="C0C0C0"/>
                    </a:solidFill>
                  </a:tcPr>
                </a:tc>
                <a:tc>
                  <a:txBody>
                    <a:bodyPr/>
                    <a:lstStyle/>
                    <a:p>
                      <a:pPr algn="r" rtl="0" fontAlgn="t"/>
                      <a:r>
                        <a:rPr lang="en-US" sz="1100" b="1" i="0" u="none" strike="noStrike" dirty="0">
                          <a:solidFill>
                            <a:srgbClr val="002060"/>
                          </a:solidFill>
                          <a:effectLst/>
                          <a:latin typeface="Arial" panose="020B0604020202020204" pitchFamily="34" charset="0"/>
                        </a:rPr>
                        <a:t>2,682.9</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240179826"/>
                  </a:ext>
                </a:extLst>
              </a:tr>
              <a:tr h="185712">
                <a:tc>
                  <a:txBody>
                    <a:bodyPr/>
                    <a:lstStyle/>
                    <a:p>
                      <a:pPr algn="l" fontAlgn="t"/>
                      <a:r>
                        <a:rPr lang="en-US" sz="1050" b="0" i="0" u="none" strike="noStrike" dirty="0">
                          <a:solidFill>
                            <a:srgbClr val="002060"/>
                          </a:solidFill>
                          <a:effectLst/>
                          <a:latin typeface="Arial" panose="020B0604020202020204" pitchFamily="34" charset="0"/>
                        </a:rPr>
                        <a:t>    All-Time High Cost Multiple</a:t>
                      </a:r>
                    </a:p>
                  </a:txBody>
                  <a:tcPr marL="3889" marR="3889" marT="3889" marB="0">
                    <a:lnL>
                      <a:noFill/>
                    </a:lnL>
                    <a:lnR>
                      <a:noFill/>
                    </a:lnR>
                    <a:lnT>
                      <a:noFill/>
                    </a:lnT>
                    <a:lnB>
                      <a:noFill/>
                    </a:lnB>
                    <a:solidFill>
                      <a:srgbClr val="C0C0C0"/>
                    </a:solidFill>
                  </a:tcPr>
                </a:tc>
                <a:tc>
                  <a:txBody>
                    <a:bodyPr/>
                    <a:lstStyle/>
                    <a:p>
                      <a:pPr algn="l" fontAlgn="t"/>
                      <a:r>
                        <a:rPr lang="en-US" sz="1050" b="0" i="0" u="none" strike="noStrike" dirty="0">
                          <a:solidFill>
                            <a:srgbClr val="002060"/>
                          </a:solidFill>
                          <a:effectLst/>
                          <a:latin typeface="Arial" panose="020B0604020202020204" pitchFamily="34" charset="0"/>
                        </a:rPr>
                        <a:t> </a:t>
                      </a:r>
                    </a:p>
                  </a:txBody>
                  <a:tcPr marL="3889" marR="3889" marT="3889"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1.56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0.11</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-0.02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0.14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0.23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0.46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0.59</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3536067692"/>
                  </a:ext>
                </a:extLst>
              </a:tr>
              <a:tr h="185712">
                <a:tc gridSpan="2">
                  <a:txBody>
                    <a:bodyPr/>
                    <a:lstStyle/>
                    <a:p>
                      <a:pPr algn="l" fontAlgn="t"/>
                      <a:r>
                        <a:rPr lang="en-US" sz="1050" b="0" i="0" u="none" strike="noStrike" dirty="0">
                          <a:solidFill>
                            <a:srgbClr val="002060"/>
                          </a:solidFill>
                          <a:effectLst/>
                          <a:latin typeface="Arial" panose="020B0604020202020204" pitchFamily="34" charset="0"/>
                        </a:rPr>
                        <a:t>    Average High Cost Multiple</a:t>
                      </a:r>
                    </a:p>
                  </a:txBody>
                  <a:tcPr marL="3889" marR="3889" marT="3889"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a:solidFill>
                            <a:srgbClr val="002060"/>
                          </a:solidFill>
                          <a:effectLst/>
                          <a:latin typeface="Arial" panose="020B0604020202020204" pitchFamily="34" charset="0"/>
                        </a:rPr>
                        <a:t>1.54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0.23</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-0.04</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a:solidFill>
                            <a:srgbClr val="002060"/>
                          </a:solidFill>
                          <a:effectLst/>
                          <a:latin typeface="Arial" panose="020B0604020202020204" pitchFamily="34" charset="0"/>
                        </a:rPr>
                        <a:t>0.38</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0.56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0.67</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0.82</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399848454"/>
                  </a:ext>
                </a:extLst>
              </a:tr>
              <a:tr h="185712">
                <a:tc>
                  <a:txBody>
                    <a:bodyPr/>
                    <a:lstStyle/>
                    <a:p>
                      <a:pPr algn="l" fontAlgn="t"/>
                      <a:r>
                        <a:rPr lang="en-US" sz="1050" b="0" i="0" u="none" strike="noStrike">
                          <a:solidFill>
                            <a:srgbClr val="FF0000"/>
                          </a:solidFill>
                          <a:effectLst/>
                          <a:latin typeface="Arial" panose="020B0604020202020204" pitchFamily="34" charset="0"/>
                        </a:rPr>
                        <a:t>   Average Tax Rate   </a:t>
                      </a:r>
                    </a:p>
                  </a:txBody>
                  <a:tcPr marL="3889" marR="3889" marT="3889" marB="0">
                    <a:lnL>
                      <a:noFill/>
                    </a:lnL>
                    <a:lnR>
                      <a:noFill/>
                    </a:lnR>
                    <a:lnT>
                      <a:noFill/>
                    </a:lnT>
                    <a:lnB>
                      <a:noFill/>
                    </a:lnB>
                    <a:solidFill>
                      <a:srgbClr val="FFFFFF"/>
                    </a:solidFill>
                  </a:tcPr>
                </a:tc>
                <a:tc>
                  <a:txBody>
                    <a:bodyPr/>
                    <a:lstStyle/>
                    <a:p>
                      <a:pPr algn="l" fontAlgn="t"/>
                      <a:r>
                        <a:rPr lang="en-US" sz="1050" b="0" i="0" u="none" strike="noStrike">
                          <a:solidFill>
                            <a:srgbClr val="FF0000"/>
                          </a:solidFill>
                          <a:effectLst/>
                          <a:latin typeface="Arial" panose="020B0604020202020204" pitchFamily="34" charset="0"/>
                        </a:rPr>
                        <a:t> </a:t>
                      </a:r>
                    </a:p>
                  </a:txBody>
                  <a:tcPr marL="3889" marR="3889" marT="3889"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1.85%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dirty="0">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dirty="0">
                          <a:solidFill>
                            <a:srgbClr val="FF0000"/>
                          </a:solidFill>
                          <a:effectLst/>
                          <a:latin typeface="Arial" panose="020B0604020202020204" pitchFamily="34" charset="0"/>
                        </a:rPr>
                        <a:t>1.65%</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673071420"/>
                  </a:ext>
                </a:extLst>
              </a:tr>
              <a:tr h="185712">
                <a:tc gridSpan="2">
                  <a:txBody>
                    <a:bodyPr/>
                    <a:lstStyle/>
                    <a:p>
                      <a:pPr algn="l" fontAlgn="t"/>
                      <a:r>
                        <a:rPr lang="en-US" sz="1050" b="0" i="0" u="none" strike="noStrike">
                          <a:solidFill>
                            <a:srgbClr val="FF0000"/>
                          </a:solidFill>
                          <a:effectLst/>
                          <a:latin typeface="Arial" panose="020B0604020202020204" pitchFamily="34" charset="0"/>
                        </a:rPr>
                        <a:t>   CEP Assessment</a:t>
                      </a:r>
                    </a:p>
                  </a:txBody>
                  <a:tcPr marL="3889" marR="3889" marT="3889" marB="0">
                    <a:lnL>
                      <a:noFill/>
                    </a:lnL>
                    <a:lnR>
                      <a:noFill/>
                    </a:lnR>
                    <a:lnT>
                      <a:noFill/>
                    </a:lnT>
                    <a:lnB>
                      <a:noFill/>
                    </a:lnB>
                    <a:solidFill>
                      <a:srgbClr val="FFFFFF"/>
                    </a:solidFill>
                  </a:tcPr>
                </a:tc>
                <a:tc hMerge="1">
                  <a:txBody>
                    <a:bodyPr/>
                    <a:lstStyle/>
                    <a:p>
                      <a:endParaRPr lang="en-US"/>
                    </a:p>
                  </a:txBody>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dirty="0">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tc>
                  <a:txBody>
                    <a:bodyPr/>
                    <a:lstStyle/>
                    <a:p>
                      <a:pPr algn="r" rtl="0" fontAlgn="t"/>
                      <a:r>
                        <a:rPr lang="en-US" sz="1100" b="0" i="0" u="none" strike="noStrike" dirty="0">
                          <a:solidFill>
                            <a:srgbClr val="FF0000"/>
                          </a:solidFill>
                          <a:effectLst/>
                          <a:latin typeface="Arial" panose="020B0604020202020204" pitchFamily="34" charset="0"/>
                        </a:rPr>
                        <a:t>0.05%</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3294661986"/>
                  </a:ext>
                </a:extLst>
              </a:tr>
              <a:tr h="185712">
                <a:tc>
                  <a:txBody>
                    <a:bodyPr/>
                    <a:lstStyle/>
                    <a:p>
                      <a:pPr algn="l" fontAlgn="t"/>
                      <a:r>
                        <a:rPr lang="en-US" sz="1050" b="1" i="0" u="none" strike="noStrike">
                          <a:solidFill>
                            <a:srgbClr val="FF0000"/>
                          </a:solidFill>
                          <a:effectLst/>
                          <a:latin typeface="Arial" panose="020B0604020202020204" pitchFamily="34" charset="0"/>
                        </a:rPr>
                        <a:t>Total Cost to Employers </a:t>
                      </a:r>
                    </a:p>
                  </a:txBody>
                  <a:tcPr marL="3889" marR="3889" marT="3889"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1" i="0" u="none" strike="noStrike">
                          <a:solidFill>
                            <a:srgbClr val="FF0000"/>
                          </a:solidFill>
                          <a:effectLst/>
                          <a:latin typeface="Arial" panose="020B0604020202020204" pitchFamily="34" charset="0"/>
                        </a:rPr>
                        <a:t> </a:t>
                      </a:r>
                    </a:p>
                  </a:txBody>
                  <a:tcPr marL="3889" marR="3889" marT="3889"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1.90%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dirty="0">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1100" b="1" i="0" u="none" strike="noStrike" dirty="0">
                          <a:solidFill>
                            <a:srgbClr val="FF0000"/>
                          </a:solidFill>
                          <a:effectLst/>
                          <a:latin typeface="Arial" panose="020B0604020202020204" pitchFamily="34" charset="0"/>
                        </a:rPr>
                        <a:t>1.70%</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655723"/>
                  </a:ext>
                </a:extLst>
              </a:tr>
              <a:tr h="466339">
                <a:tc gridSpan="2">
                  <a:txBody>
                    <a:bodyPr/>
                    <a:lstStyle/>
                    <a:p>
                      <a:pPr algn="l" fontAlgn="t"/>
                      <a:r>
                        <a:rPr lang="en-US" sz="1050" b="1" i="0" u="none" strike="noStrike" dirty="0">
                          <a:effectLst/>
                          <a:latin typeface="Arial" panose="020B0604020202020204" pitchFamily="34" charset="0"/>
                        </a:rPr>
                        <a:t>Average Cost per Employee at </a:t>
                      </a:r>
                      <a:br>
                        <a:rPr lang="en-US" sz="1050" b="1" i="0" u="none" strike="noStrike" dirty="0">
                          <a:effectLst/>
                          <a:latin typeface="Arial" panose="020B0604020202020204" pitchFamily="34" charset="0"/>
                        </a:rPr>
                      </a:br>
                      <a:r>
                        <a:rPr lang="en-US" sz="1050" b="1" i="0" u="none" strike="noStrike" dirty="0">
                          <a:effectLst/>
                          <a:latin typeface="Arial" panose="020B0604020202020204" pitchFamily="34" charset="0"/>
                        </a:rPr>
                        <a:t>Max Taxable Wage </a:t>
                      </a:r>
                      <a:r>
                        <a:rPr lang="en-US" sz="900" b="1" i="1" u="none" strike="noStrike" dirty="0">
                          <a:effectLst/>
                          <a:latin typeface="Arial" panose="020B0604020202020204" pitchFamily="34" charset="0"/>
                        </a:rPr>
                        <a:t>(excl FUTA &amp; Interest)</a:t>
                      </a:r>
                      <a:endParaRPr lang="en-US" sz="1050" b="1" i="0" u="none" strike="noStrike" dirty="0">
                        <a:effectLst/>
                        <a:latin typeface="Arial" panose="020B0604020202020204" pitchFamily="34" charset="0"/>
                      </a:endParaRPr>
                    </a:p>
                  </a:txBody>
                  <a:tcPr marL="3889" marR="3889" marT="3889"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rtl="0" fontAlgn="ctr"/>
                      <a:r>
                        <a:rPr lang="en-US" sz="1200" b="1" i="0" u="none" strike="noStrike">
                          <a:solidFill>
                            <a:srgbClr val="000000"/>
                          </a:solidFill>
                          <a:effectLst/>
                          <a:latin typeface="Arial" panose="020B0604020202020204" pitchFamily="34" charset="0"/>
                        </a:rPr>
                        <a:t>$592.80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$552.50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$567.80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a:solidFill>
                            <a:srgbClr val="000000"/>
                          </a:solidFill>
                          <a:effectLst/>
                          <a:latin typeface="Arial" panose="020B0604020202020204" pitchFamily="34" charset="0"/>
                        </a:rPr>
                        <a:t>$622.20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$681.70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$690.20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$710.60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21674729"/>
                  </a:ext>
                </a:extLst>
              </a:tr>
              <a:tr h="185712">
                <a:tc gridSpan="2">
                  <a:txBody>
                    <a:bodyPr/>
                    <a:lstStyle/>
                    <a:p>
                      <a:pPr algn="r" fontAlgn="b"/>
                      <a:r>
                        <a:rPr lang="en-US" sz="1050" b="0" i="0" u="none" strike="noStrike" dirty="0">
                          <a:effectLst/>
                          <a:latin typeface="@Arial Unicode MS"/>
                        </a:rPr>
                        <a:t>Taxable Wage Base</a:t>
                      </a:r>
                    </a:p>
                  </a:txBody>
                  <a:tcPr marL="3889" marR="3889" marT="3889" marB="0" anchor="b">
                    <a:lnL>
                      <a:noFill/>
                    </a:lnL>
                    <a:lnR>
                      <a:noFill/>
                    </a:lnR>
                    <a:lnT>
                      <a:noFill/>
                    </a:lnT>
                    <a:lnB>
                      <a:noFill/>
                    </a:lnB>
                    <a:solidFill>
                      <a:srgbClr val="FFFFFF"/>
                    </a:solidFill>
                  </a:tcPr>
                </a:tc>
                <a:tc hMerge="1">
                  <a:txBody>
                    <a:bodyPr/>
                    <a:lstStyle/>
                    <a:p>
                      <a:endParaRPr lang="en-US"/>
                    </a:p>
                  </a:txBody>
                  <a:tcPr/>
                </a:tc>
                <a:tc>
                  <a:txBody>
                    <a:bodyPr/>
                    <a:lstStyle/>
                    <a:p>
                      <a:pPr algn="ctr" rtl="0" fontAlgn="b"/>
                      <a:r>
                        <a:rPr lang="en-US" sz="1100" b="0" i="0" u="none" strike="noStrike">
                          <a:solidFill>
                            <a:srgbClr val="000000"/>
                          </a:solidFill>
                          <a:effectLst/>
                          <a:latin typeface="Arial" panose="020B0604020202020204" pitchFamily="34" charset="0"/>
                        </a:rPr>
                        <a:t>$31,200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$32,500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$33,400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$36,600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$40,100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$40,600 </a:t>
                      </a:r>
                    </a:p>
                  </a:txBody>
                  <a:tcPr marL="9525" marR="9525" marT="9525" marB="0" anchor="b">
                    <a:lnL>
                      <a:noFill/>
                    </a:lnL>
                    <a:lnR>
                      <a:noFill/>
                    </a:lnR>
                    <a:lnT>
                      <a:noFill/>
                    </a:lnT>
                    <a:lnB>
                      <a:noFill/>
                    </a:lnB>
                    <a:solidFill>
                      <a:srgbClr val="FFFFFF"/>
                    </a:solidFill>
                  </a:tcPr>
                </a:tc>
                <a:tc>
                  <a:txBody>
                    <a:bodyPr/>
                    <a:lstStyle/>
                    <a:p>
                      <a:pPr algn="ctr" rtl="0" fontAlgn="b"/>
                      <a:r>
                        <a:rPr lang="en-US" sz="1100" b="0" i="0" u="none" strike="noStrike" dirty="0">
                          <a:solidFill>
                            <a:srgbClr val="000000"/>
                          </a:solidFill>
                          <a:effectLst/>
                          <a:latin typeface="Arial" panose="020B0604020202020204" pitchFamily="34" charset="0"/>
                        </a:rPr>
                        <a:t>$41,800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93544154"/>
                  </a:ext>
                </a:extLst>
              </a:tr>
            </a:tbl>
          </a:graphicData>
        </a:graphic>
      </p:graphicFrame>
      <p:sp>
        <p:nvSpPr>
          <p:cNvPr id="5" name="Speech Bubble: Rectangle 4">
            <a:extLst>
              <a:ext uri="{FF2B5EF4-FFF2-40B4-BE49-F238E27FC236}">
                <a16:creationId xmlns:a16="http://schemas.microsoft.com/office/drawing/2014/main" id="{EAC29CCC-8030-97C4-DDDA-45729A760AB2}"/>
              </a:ext>
            </a:extLst>
          </p:cNvPr>
          <p:cNvSpPr/>
          <p:nvPr/>
        </p:nvSpPr>
        <p:spPr>
          <a:xfrm>
            <a:off x="5029200" y="5410200"/>
            <a:ext cx="3505200" cy="612648"/>
          </a:xfrm>
          <a:prstGeom prst="wedgeRectCallout">
            <a:avLst>
              <a:gd name="adj1" fmla="val 46670"/>
              <a:gd name="adj2" fmla="val -276014"/>
            </a:avLst>
          </a:prstGeom>
          <a:solidFill>
            <a:srgbClr val="00206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Without COVID, we’d be at an AHCM of 1.18, or around $350 million above solvency level.</a:t>
            </a:r>
          </a:p>
        </p:txBody>
      </p:sp>
    </p:spTree>
    <p:extLst>
      <p:ext uri="{BB962C8B-B14F-4D97-AF65-F5344CB8AC3E}">
        <p14:creationId xmlns:p14="http://schemas.microsoft.com/office/powerpoint/2010/main" val="274014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7BDE-4749-4C21-A8E0-B47754A68780}"/>
              </a:ext>
            </a:extLst>
          </p:cNvPr>
          <p:cNvSpPr>
            <a:spLocks noGrp="1"/>
          </p:cNvSpPr>
          <p:nvPr>
            <p:ph type="title"/>
          </p:nvPr>
        </p:nvSpPr>
        <p:spPr>
          <a:xfrm>
            <a:off x="304800" y="76200"/>
            <a:ext cx="8534400" cy="990600"/>
          </a:xfrm>
          <a:prstGeom prst="rect">
            <a:avLst/>
          </a:prstGeom>
        </p:spPr>
        <p:txBody>
          <a:bodyPr>
            <a:normAutofit/>
          </a:bodyPr>
          <a:lstStyle/>
          <a:p>
            <a:pPr marL="0" lvl="0" indent="0">
              <a:buNone/>
            </a:pPr>
            <a:r>
              <a:rPr lang="en-US" dirty="0"/>
              <a:t>Projected Cash Flows</a:t>
            </a:r>
            <a:endParaRPr dirty="0"/>
          </a:p>
        </p:txBody>
      </p:sp>
      <p:graphicFrame>
        <p:nvGraphicFramePr>
          <p:cNvPr id="4" name="Table 3">
            <a:extLst>
              <a:ext uri="{FF2B5EF4-FFF2-40B4-BE49-F238E27FC236}">
                <a16:creationId xmlns:a16="http://schemas.microsoft.com/office/drawing/2014/main" id="{5AEC6C16-ACAA-FF82-915B-C4ABAAA8B138}"/>
              </a:ext>
            </a:extLst>
          </p:cNvPr>
          <p:cNvGraphicFramePr>
            <a:graphicFrameLocks noGrp="1"/>
          </p:cNvGraphicFramePr>
          <p:nvPr>
            <p:extLst>
              <p:ext uri="{D42A27DB-BD31-4B8C-83A1-F6EECF244321}">
                <p14:modId xmlns:p14="http://schemas.microsoft.com/office/powerpoint/2010/main" val="1065227386"/>
              </p:ext>
            </p:extLst>
          </p:nvPr>
        </p:nvGraphicFramePr>
        <p:xfrm>
          <a:off x="1143000" y="1141394"/>
          <a:ext cx="6858000" cy="4145653"/>
        </p:xfrm>
        <a:graphic>
          <a:graphicData uri="http://schemas.openxmlformats.org/drawingml/2006/table">
            <a:tbl>
              <a:tblPr/>
              <a:tblGrid>
                <a:gridCol w="2364401">
                  <a:extLst>
                    <a:ext uri="{9D8B030D-6E8A-4147-A177-3AD203B41FA5}">
                      <a16:colId xmlns:a16="http://schemas.microsoft.com/office/drawing/2014/main" val="1587965505"/>
                    </a:ext>
                  </a:extLst>
                </a:gridCol>
                <a:gridCol w="378799">
                  <a:extLst>
                    <a:ext uri="{9D8B030D-6E8A-4147-A177-3AD203B41FA5}">
                      <a16:colId xmlns:a16="http://schemas.microsoft.com/office/drawing/2014/main" val="3684963630"/>
                    </a:ext>
                  </a:extLst>
                </a:gridCol>
                <a:gridCol w="1371600">
                  <a:extLst>
                    <a:ext uri="{9D8B030D-6E8A-4147-A177-3AD203B41FA5}">
                      <a16:colId xmlns:a16="http://schemas.microsoft.com/office/drawing/2014/main" val="2664631361"/>
                    </a:ext>
                  </a:extLst>
                </a:gridCol>
                <a:gridCol w="1295400">
                  <a:extLst>
                    <a:ext uri="{9D8B030D-6E8A-4147-A177-3AD203B41FA5}">
                      <a16:colId xmlns:a16="http://schemas.microsoft.com/office/drawing/2014/main" val="1913894094"/>
                    </a:ext>
                  </a:extLst>
                </a:gridCol>
                <a:gridCol w="1447800">
                  <a:extLst>
                    <a:ext uri="{9D8B030D-6E8A-4147-A177-3AD203B41FA5}">
                      <a16:colId xmlns:a16="http://schemas.microsoft.com/office/drawing/2014/main" val="1257392865"/>
                    </a:ext>
                  </a:extLst>
                </a:gridCol>
              </a:tblGrid>
              <a:tr h="223818">
                <a:tc gridSpan="2">
                  <a:txBody>
                    <a:bodyPr/>
                    <a:lstStyle/>
                    <a:p>
                      <a:pPr algn="l" fontAlgn="t"/>
                      <a:endParaRPr lang="en-US" sz="1200" b="1" i="0" u="none" strike="noStrike" dirty="0">
                        <a:solidFill>
                          <a:srgbClr val="FFFFFF"/>
                        </a:solidFill>
                        <a:effectLst/>
                        <a:latin typeface="Arial" panose="020B0604020202020204" pitchFamily="34" charset="0"/>
                      </a:endParaRPr>
                    </a:p>
                  </a:txBody>
                  <a:tcPr marL="3754" marR="3754" marT="3754" marB="0">
                    <a:lnL>
                      <a:noFill/>
                    </a:lnL>
                    <a:lnR>
                      <a:noFill/>
                    </a:lnR>
                    <a:lnT>
                      <a:noFill/>
                    </a:lnT>
                    <a:lnB>
                      <a:noFill/>
                    </a:lnB>
                    <a:solidFill>
                      <a:srgbClr val="000080"/>
                    </a:solidFill>
                  </a:tcPr>
                </a:tc>
                <a:tc hMerge="1">
                  <a:txBody>
                    <a:bodyPr/>
                    <a:lstStyle/>
                    <a:p>
                      <a:endParaRPr lang="en-US"/>
                    </a:p>
                  </a:txBody>
                  <a:tcPr/>
                </a:tc>
                <a:tc>
                  <a:txBody>
                    <a:bodyPr/>
                    <a:lstStyle/>
                    <a:p>
                      <a:pPr algn="r" fontAlgn="t"/>
                      <a:r>
                        <a:rPr lang="en-US" sz="1200" b="1" i="0" u="none" strike="noStrike" dirty="0">
                          <a:solidFill>
                            <a:srgbClr val="FFFFFF"/>
                          </a:solidFill>
                          <a:effectLst/>
                          <a:latin typeface="Arial" panose="020B0604020202020204" pitchFamily="34" charset="0"/>
                        </a:rPr>
                        <a:t>1.45% Forecast</a:t>
                      </a:r>
                    </a:p>
                  </a:txBody>
                  <a:tcPr marL="3754" marR="3754" marT="3754" marB="0">
                    <a:lnL>
                      <a:noFill/>
                    </a:lnL>
                    <a:lnR>
                      <a:noFill/>
                    </a:lnR>
                    <a:lnT>
                      <a:noFill/>
                    </a:lnT>
                    <a:lnB>
                      <a:noFill/>
                    </a:lnB>
                    <a:solidFill>
                      <a:srgbClr val="000080"/>
                    </a:solidFill>
                  </a:tcPr>
                </a:tc>
                <a:tc>
                  <a:txBody>
                    <a:bodyPr/>
                    <a:lstStyle/>
                    <a:p>
                      <a:pPr algn="r" fontAlgn="t"/>
                      <a:r>
                        <a:rPr lang="en-US" sz="1200" b="1" i="0" u="none" strike="noStrike" dirty="0">
                          <a:solidFill>
                            <a:srgbClr val="FFFFFF"/>
                          </a:solidFill>
                          <a:effectLst/>
                          <a:latin typeface="Arial" panose="020B0604020202020204" pitchFamily="34" charset="0"/>
                        </a:rPr>
                        <a:t>1.65% Forecast</a:t>
                      </a:r>
                    </a:p>
                  </a:txBody>
                  <a:tcPr marL="3754" marR="3754" marT="3754" marB="0">
                    <a:lnL>
                      <a:noFill/>
                    </a:lnL>
                    <a:lnR>
                      <a:noFill/>
                    </a:lnR>
                    <a:lnT>
                      <a:noFill/>
                    </a:lnT>
                    <a:lnB>
                      <a:noFill/>
                    </a:lnB>
                    <a:solidFill>
                      <a:srgbClr val="000080"/>
                    </a:solidFill>
                  </a:tcPr>
                </a:tc>
                <a:tc>
                  <a:txBody>
                    <a:bodyPr/>
                    <a:lstStyle/>
                    <a:p>
                      <a:pPr algn="r" fontAlgn="t"/>
                      <a:r>
                        <a:rPr lang="en-US" sz="1200" b="1" i="0" u="none" strike="noStrike" dirty="0">
                          <a:solidFill>
                            <a:srgbClr val="FFFFFF"/>
                          </a:solidFill>
                          <a:effectLst/>
                          <a:latin typeface="Arial" panose="020B0604020202020204" pitchFamily="34" charset="0"/>
                        </a:rPr>
                        <a:t>1.0 AHCM Forecast</a:t>
                      </a:r>
                    </a:p>
                  </a:txBody>
                  <a:tcPr marL="3754" marR="3754" marT="3754" marB="0">
                    <a:lnL>
                      <a:noFill/>
                    </a:lnL>
                    <a:lnR>
                      <a:noFill/>
                    </a:lnR>
                    <a:lnT>
                      <a:noFill/>
                    </a:lnT>
                    <a:lnB>
                      <a:noFill/>
                    </a:lnB>
                    <a:solidFill>
                      <a:srgbClr val="000080"/>
                    </a:solidFill>
                  </a:tcPr>
                </a:tc>
                <a:extLst>
                  <a:ext uri="{0D108BD9-81ED-4DB2-BD59-A6C34878D82A}">
                    <a16:rowId xmlns:a16="http://schemas.microsoft.com/office/drawing/2014/main" val="3559937714"/>
                  </a:ext>
                </a:extLst>
              </a:tr>
              <a:tr h="118251">
                <a:tc>
                  <a:txBody>
                    <a:bodyPr/>
                    <a:lstStyle/>
                    <a:p>
                      <a:pPr algn="l" fontAlgn="t"/>
                      <a:endParaRPr lang="en-US" sz="1050" b="1" i="0" u="none" strike="noStrike" dirty="0">
                        <a:solidFill>
                          <a:srgbClr val="FFFFFF"/>
                        </a:solidFill>
                        <a:effectLst/>
                        <a:latin typeface="Arial" panose="020B0604020202020204" pitchFamily="34" charset="0"/>
                      </a:endParaRPr>
                    </a:p>
                  </a:txBody>
                  <a:tcPr marL="3754" marR="3754" marT="3754" marB="0">
                    <a:lnL>
                      <a:noFill/>
                    </a:lnL>
                    <a:lnR>
                      <a:noFill/>
                    </a:lnR>
                    <a:lnT>
                      <a:noFill/>
                    </a:lnT>
                    <a:lnB>
                      <a:noFill/>
                    </a:lnB>
                    <a:solidFill>
                      <a:srgbClr val="000080"/>
                    </a:solidFill>
                  </a:tcPr>
                </a:tc>
                <a:tc>
                  <a:txBody>
                    <a:bodyPr/>
                    <a:lstStyle/>
                    <a:p>
                      <a:pPr algn="l" fontAlgn="t"/>
                      <a:endParaRPr lang="en-US" sz="1200" b="1" i="0" u="sng" strike="noStrike" dirty="0">
                        <a:solidFill>
                          <a:srgbClr val="FFFFFF"/>
                        </a:solidFill>
                        <a:effectLst/>
                        <a:latin typeface="Arial" panose="020B0604020202020204" pitchFamily="34" charset="0"/>
                      </a:endParaRPr>
                    </a:p>
                  </a:txBody>
                  <a:tcPr marL="3754" marR="3754" marT="3754" marB="0">
                    <a:lnL>
                      <a:noFill/>
                    </a:lnL>
                    <a:lnR>
                      <a:noFill/>
                    </a:lnR>
                    <a:lnT>
                      <a:noFill/>
                    </a:lnT>
                    <a:lnB>
                      <a:noFill/>
                    </a:lnB>
                    <a:solidFill>
                      <a:srgbClr val="000080"/>
                    </a:solidFill>
                  </a:tcPr>
                </a:tc>
                <a:tc>
                  <a:txBody>
                    <a:bodyPr/>
                    <a:lstStyle/>
                    <a:p>
                      <a:pPr algn="r" fontAlgn="t"/>
                      <a:r>
                        <a:rPr lang="en-US" sz="1200" b="1" i="0" u="sng" strike="noStrike" dirty="0">
                          <a:solidFill>
                            <a:srgbClr val="FFFFFF"/>
                          </a:solidFill>
                          <a:effectLst/>
                          <a:latin typeface="Arial" panose="020B0604020202020204" pitchFamily="34" charset="0"/>
                        </a:rPr>
                        <a:t>2026</a:t>
                      </a:r>
                    </a:p>
                  </a:txBody>
                  <a:tcPr marL="3754" marR="3754" marT="3754" marB="0">
                    <a:lnL>
                      <a:noFill/>
                    </a:lnL>
                    <a:lnR>
                      <a:noFill/>
                    </a:lnR>
                    <a:lnT>
                      <a:noFill/>
                    </a:lnT>
                    <a:lnB>
                      <a:noFill/>
                    </a:lnB>
                    <a:solidFill>
                      <a:srgbClr val="000080"/>
                    </a:solidFill>
                  </a:tcPr>
                </a:tc>
                <a:tc>
                  <a:txBody>
                    <a:bodyPr/>
                    <a:lstStyle/>
                    <a:p>
                      <a:pPr algn="r" fontAlgn="t"/>
                      <a:r>
                        <a:rPr lang="en-US" sz="1200" b="1" i="0" u="sng" strike="noStrike" dirty="0">
                          <a:solidFill>
                            <a:srgbClr val="FFFFFF"/>
                          </a:solidFill>
                          <a:effectLst/>
                          <a:latin typeface="Arial" panose="020B0604020202020204" pitchFamily="34" charset="0"/>
                        </a:rPr>
                        <a:t>2026</a:t>
                      </a:r>
                    </a:p>
                  </a:txBody>
                  <a:tcPr marL="3754" marR="3754" marT="3754" marB="0">
                    <a:lnL>
                      <a:noFill/>
                    </a:lnL>
                    <a:lnR>
                      <a:noFill/>
                    </a:lnR>
                    <a:lnT>
                      <a:noFill/>
                    </a:lnT>
                    <a:lnB>
                      <a:noFill/>
                    </a:lnB>
                    <a:solidFill>
                      <a:srgbClr val="000080"/>
                    </a:solidFill>
                  </a:tcPr>
                </a:tc>
                <a:tc>
                  <a:txBody>
                    <a:bodyPr/>
                    <a:lstStyle/>
                    <a:p>
                      <a:pPr algn="r" fontAlgn="t"/>
                      <a:r>
                        <a:rPr lang="en-US" sz="1200" b="1" i="0" u="sng" strike="noStrike" dirty="0">
                          <a:solidFill>
                            <a:srgbClr val="FFFFFF"/>
                          </a:solidFill>
                          <a:effectLst/>
                          <a:latin typeface="Arial" panose="020B0604020202020204" pitchFamily="34" charset="0"/>
                        </a:rPr>
                        <a:t>2026</a:t>
                      </a:r>
                    </a:p>
                  </a:txBody>
                  <a:tcPr marL="3754" marR="3754" marT="3754" marB="0">
                    <a:lnL>
                      <a:noFill/>
                    </a:lnL>
                    <a:lnR>
                      <a:noFill/>
                    </a:lnR>
                    <a:lnT>
                      <a:noFill/>
                    </a:lnT>
                    <a:lnB>
                      <a:noFill/>
                    </a:lnB>
                    <a:solidFill>
                      <a:srgbClr val="000080"/>
                    </a:solidFill>
                  </a:tcPr>
                </a:tc>
                <a:extLst>
                  <a:ext uri="{0D108BD9-81ED-4DB2-BD59-A6C34878D82A}">
                    <a16:rowId xmlns:a16="http://schemas.microsoft.com/office/drawing/2014/main" val="1065821905"/>
                  </a:ext>
                </a:extLst>
              </a:tr>
              <a:tr h="243402">
                <a:tc gridSpan="2">
                  <a:txBody>
                    <a:bodyPr/>
                    <a:lstStyle/>
                    <a:p>
                      <a:pPr algn="l" fontAlgn="t"/>
                      <a:r>
                        <a:rPr lang="en-US" sz="1200" b="1" i="0" u="none" strike="noStrike">
                          <a:solidFill>
                            <a:srgbClr val="002060"/>
                          </a:solidFill>
                          <a:effectLst/>
                          <a:latin typeface="Arial" panose="020B0604020202020204" pitchFamily="34" charset="0"/>
                        </a:rPr>
                        <a:t>UI Trust Fund Level: October - September</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200" b="0" i="0" u="none" strike="noStrike">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 </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2762153399"/>
                  </a:ext>
                </a:extLst>
              </a:tr>
              <a:tr h="223818">
                <a:tc>
                  <a:txBody>
                    <a:bodyPr/>
                    <a:lstStyle/>
                    <a:p>
                      <a:pPr algn="l" fontAlgn="t"/>
                      <a:r>
                        <a:rPr lang="en-US" sz="1200" b="1" i="0" u="none" strike="noStrike">
                          <a:solidFill>
                            <a:srgbClr val="002060"/>
                          </a:solidFill>
                          <a:effectLst/>
                          <a:latin typeface="Arial" panose="020B0604020202020204" pitchFamily="34" charset="0"/>
                        </a:rPr>
                        <a:t>Beginning Fund Balance (Millions)</a:t>
                      </a:r>
                    </a:p>
                  </a:txBody>
                  <a:tcPr marL="3754" marR="3754" marT="3754" marB="0">
                    <a:lnL>
                      <a:noFill/>
                    </a:lnL>
                    <a:lnR>
                      <a:noFill/>
                    </a:lnR>
                    <a:lnT>
                      <a:noFill/>
                    </a:lnT>
                    <a:lnB>
                      <a:noFill/>
                    </a:lnB>
                    <a:solidFill>
                      <a:srgbClr val="C0C0C0"/>
                    </a:solidFill>
                  </a:tcPr>
                </a:tc>
                <a:tc>
                  <a:txBody>
                    <a:bodyPr/>
                    <a:lstStyle/>
                    <a:p>
                      <a:pPr algn="l" fontAlgn="t"/>
                      <a:r>
                        <a:rPr lang="en-US" sz="1200" b="1"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rgbClr val="002060"/>
                          </a:solidFill>
                          <a:effectLst/>
                          <a:latin typeface="Arial" panose="020B0604020202020204" pitchFamily="34" charset="0"/>
                        </a:rPr>
                        <a:t>$2,207.1</a:t>
                      </a:r>
                    </a:p>
                    <a:p>
                      <a:pPr algn="r" rtl="0" fontAlgn="t"/>
                      <a:endParaRPr lang="en-US" sz="1100" b="1" i="0" u="none" strike="noStrike" dirty="0">
                        <a:solidFill>
                          <a:srgbClr val="002060"/>
                        </a:solidFill>
                        <a:effectLst/>
                        <a:latin typeface="Arial" panose="020B0604020202020204" pitchFamily="34" charset="0"/>
                      </a:endParaRPr>
                    </a:p>
                  </a:txBody>
                  <a:tcPr marL="9525" marR="9525" marT="9525" marB="0">
                    <a:lnL>
                      <a:noFill/>
                    </a:lnL>
                    <a:lnR>
                      <a:noFill/>
                    </a:lnR>
                    <a:lnT>
                      <a:noFill/>
                    </a:lnT>
                    <a:lnB>
                      <a:noFill/>
                    </a:lnB>
                    <a:solidFill>
                      <a:srgbClr val="C0C0C0"/>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rgbClr val="002060"/>
                          </a:solidFill>
                          <a:effectLst/>
                          <a:latin typeface="Arial" panose="020B0604020202020204" pitchFamily="34" charset="0"/>
                        </a:rPr>
                        <a:t>$2,207.1</a:t>
                      </a:r>
                    </a:p>
                    <a:p>
                      <a:pPr algn="r" rtl="0" fontAlgn="t"/>
                      <a:endParaRPr lang="en-US" sz="1100" b="1" i="0" u="none" strike="noStrike" dirty="0">
                        <a:solidFill>
                          <a:srgbClr val="002060"/>
                        </a:solidFill>
                        <a:effectLst/>
                        <a:latin typeface="Arial" panose="020B0604020202020204" pitchFamily="34" charset="0"/>
                      </a:endParaRPr>
                    </a:p>
                  </a:txBody>
                  <a:tcPr marL="9525" marR="9525" marT="9525" marB="0">
                    <a:lnL>
                      <a:noFill/>
                    </a:lnL>
                    <a:lnR>
                      <a:noFill/>
                    </a:lnR>
                    <a:lnT>
                      <a:noFill/>
                    </a:lnT>
                    <a:lnB>
                      <a:noFill/>
                    </a:lnB>
                    <a:solidFill>
                      <a:srgbClr val="C0C0C0"/>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rgbClr val="002060"/>
                          </a:solidFill>
                          <a:effectLst/>
                          <a:latin typeface="Arial" panose="020B0604020202020204" pitchFamily="34" charset="0"/>
                        </a:rPr>
                        <a:t>$2,207.1</a:t>
                      </a:r>
                    </a:p>
                    <a:p>
                      <a:pPr algn="r" rtl="0" fontAlgn="t"/>
                      <a:endParaRPr lang="en-US" sz="1100" b="1" i="0" u="none" strike="noStrike" dirty="0">
                        <a:solidFill>
                          <a:srgbClr val="002060"/>
                        </a:solidFill>
                        <a:effectLst/>
                        <a:latin typeface="Arial" panose="020B0604020202020204" pitchFamily="34" charset="0"/>
                      </a:endParaRP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35390569"/>
                  </a:ext>
                </a:extLst>
              </a:tr>
              <a:tr h="118251">
                <a:tc>
                  <a:txBody>
                    <a:bodyPr/>
                    <a:lstStyle/>
                    <a:p>
                      <a:pPr algn="l" fontAlgn="t"/>
                      <a:r>
                        <a:rPr lang="en-US" sz="1200" b="0" i="0" u="none" strike="noStrike">
                          <a:solidFill>
                            <a:srgbClr val="002060"/>
                          </a:solidFill>
                          <a:effectLst/>
                          <a:latin typeface="Arial" panose="020B0604020202020204" pitchFamily="34" charset="0"/>
                        </a:rPr>
                        <a:t>Contributions</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796.7</a:t>
                      </a:r>
                    </a:p>
                  </a:txBody>
                  <a:tcPr marL="9525" marR="9525" marT="9525" marB="0">
                    <a:lnL>
                      <a:noFill/>
                    </a:lnL>
                    <a:lnR>
                      <a:noFill/>
                    </a:lnR>
                    <a:lnT>
                      <a:noFill/>
                    </a:lnT>
                    <a:lnB>
                      <a:noFill/>
                    </a:lnB>
                    <a:solidFill>
                      <a:srgbClr val="BFBFBF"/>
                    </a:solidFill>
                  </a:tcPr>
                </a:tc>
                <a:tc>
                  <a:txBody>
                    <a:bodyPr/>
                    <a:lstStyle/>
                    <a:p>
                      <a:pPr algn="r" rtl="0" fontAlgn="t"/>
                      <a:r>
                        <a:rPr lang="en-US" sz="1200" b="0" i="0" u="none" strike="noStrike" dirty="0">
                          <a:solidFill>
                            <a:srgbClr val="002060"/>
                          </a:solidFill>
                          <a:effectLst/>
                          <a:latin typeface="Arial" panose="020B0604020202020204" pitchFamily="34" charset="0"/>
                        </a:rPr>
                        <a:t>906.6</a:t>
                      </a:r>
                    </a:p>
                  </a:txBody>
                  <a:tcPr marL="9525" marR="9525" marT="9525" marB="0">
                    <a:lnL>
                      <a:noFill/>
                    </a:lnL>
                    <a:lnR>
                      <a:noFill/>
                    </a:lnR>
                    <a:lnT>
                      <a:noFill/>
                    </a:lnT>
                    <a:lnB>
                      <a:noFill/>
                    </a:lnB>
                    <a:solidFill>
                      <a:srgbClr val="BFBFBF"/>
                    </a:solidFill>
                  </a:tcPr>
                </a:tc>
                <a:tc>
                  <a:txBody>
                    <a:bodyPr/>
                    <a:lstStyle/>
                    <a:p>
                      <a:pPr algn="r" rtl="0" fontAlgn="t"/>
                      <a:r>
                        <a:rPr lang="en-US" sz="1200" b="0" i="0" u="none" strike="noStrike" dirty="0">
                          <a:solidFill>
                            <a:srgbClr val="002060"/>
                          </a:solidFill>
                          <a:effectLst/>
                          <a:latin typeface="Arial" panose="020B0604020202020204" pitchFamily="34" charset="0"/>
                        </a:rPr>
                        <a:t>1,016.3</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533431277"/>
                  </a:ext>
                </a:extLst>
              </a:tr>
              <a:tr h="118251">
                <a:tc>
                  <a:txBody>
                    <a:bodyPr/>
                    <a:lstStyle/>
                    <a:p>
                      <a:pPr algn="l" fontAlgn="t"/>
                      <a:r>
                        <a:rPr lang="en-US" sz="1200" b="0" i="0" u="none" strike="noStrike">
                          <a:solidFill>
                            <a:srgbClr val="002060"/>
                          </a:solidFill>
                          <a:effectLst/>
                          <a:latin typeface="Arial" panose="020B0604020202020204" pitchFamily="34" charset="0"/>
                        </a:rPr>
                        <a:t>Benefit Payments</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rPr>
                        <a:t>576.0</a:t>
                      </a:r>
                    </a:p>
                  </a:txBody>
                  <a:tcPr marL="9525" marR="9525" marT="9525" marB="0">
                    <a:lnL>
                      <a:noFill/>
                    </a:lnL>
                    <a:lnR>
                      <a:noFill/>
                    </a:lnR>
                    <a:lnT>
                      <a:noFill/>
                    </a:lnT>
                    <a:lnB>
                      <a:noFill/>
                    </a:lnB>
                    <a:solidFill>
                      <a:srgbClr val="BFBFB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rPr>
                        <a:t>576.0</a:t>
                      </a:r>
                    </a:p>
                  </a:txBody>
                  <a:tcPr marL="9525" marR="9525" marT="9525" marB="0">
                    <a:lnL>
                      <a:noFill/>
                    </a:lnL>
                    <a:lnR>
                      <a:noFill/>
                    </a:lnR>
                    <a:lnT>
                      <a:noFill/>
                    </a:lnT>
                    <a:lnB>
                      <a:noFill/>
                    </a:lnB>
                    <a:solidFill>
                      <a:srgbClr val="BFBFB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2060"/>
                          </a:solidFill>
                          <a:effectLst/>
                          <a:latin typeface="Arial" panose="020B0604020202020204" pitchFamily="34" charset="0"/>
                        </a:rPr>
                        <a:t>576.0</a:t>
                      </a:r>
                    </a:p>
                  </a:txBody>
                  <a:tcPr marL="9525" marR="9525" marT="9525" marB="0">
                    <a:lnL>
                      <a:noFill/>
                    </a:lnL>
                    <a:lnR>
                      <a:noFill/>
                    </a:lnR>
                    <a:lnT>
                      <a:noFill/>
                    </a:lnT>
                    <a:lnB>
                      <a:noFill/>
                    </a:lnB>
                    <a:solidFill>
                      <a:srgbClr val="BFBFBF"/>
                    </a:solidFill>
                  </a:tcPr>
                </a:tc>
                <a:extLst>
                  <a:ext uri="{0D108BD9-81ED-4DB2-BD59-A6C34878D82A}">
                    <a16:rowId xmlns:a16="http://schemas.microsoft.com/office/drawing/2014/main" val="1444181793"/>
                  </a:ext>
                </a:extLst>
              </a:tr>
              <a:tr h="118251">
                <a:tc>
                  <a:txBody>
                    <a:bodyPr/>
                    <a:lstStyle/>
                    <a:p>
                      <a:pPr algn="l" fontAlgn="t"/>
                      <a:r>
                        <a:rPr lang="en-US" sz="1200" b="0" i="0" u="none" strike="noStrike">
                          <a:solidFill>
                            <a:srgbClr val="002060"/>
                          </a:solidFill>
                          <a:effectLst/>
                          <a:latin typeface="Arial" panose="020B0604020202020204" pitchFamily="34" charset="0"/>
                        </a:rPr>
                        <a:t>Other Items</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dirty="0">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40.2</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41.1</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42.0</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3057273899"/>
                  </a:ext>
                </a:extLst>
              </a:tr>
              <a:tr h="181957">
                <a:tc>
                  <a:txBody>
                    <a:bodyPr/>
                    <a:lstStyle/>
                    <a:p>
                      <a:pPr algn="l" fontAlgn="t"/>
                      <a:r>
                        <a:rPr lang="en-US" sz="1200" b="0" i="0" u="none" strike="noStrike">
                          <a:solidFill>
                            <a:srgbClr val="002060"/>
                          </a:solidFill>
                          <a:effectLst/>
                          <a:latin typeface="Arial" panose="020B0604020202020204" pitchFamily="34" charset="0"/>
                        </a:rPr>
                        <a:t>Net Change in Fund</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dirty="0">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260.9</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371.7</a:t>
                      </a:r>
                    </a:p>
                  </a:txBody>
                  <a:tcPr marL="9525" marR="9525" marT="9525" marB="0">
                    <a:lnL>
                      <a:noFill/>
                    </a:lnL>
                    <a:lnR>
                      <a:noFill/>
                    </a:lnR>
                    <a:lnT>
                      <a:noFill/>
                    </a:lnT>
                    <a:lnB>
                      <a:noFill/>
                    </a:lnB>
                    <a:solidFill>
                      <a:srgbClr val="C0C0C0"/>
                    </a:solidFill>
                  </a:tcPr>
                </a:tc>
                <a:tc>
                  <a:txBody>
                    <a:bodyPr/>
                    <a:lstStyle/>
                    <a:p>
                      <a:pPr algn="r" rtl="0" fontAlgn="t"/>
                      <a:r>
                        <a:rPr lang="en-US" sz="1200" b="0" i="0" u="none" strike="noStrike" dirty="0">
                          <a:solidFill>
                            <a:srgbClr val="002060"/>
                          </a:solidFill>
                          <a:effectLst/>
                          <a:latin typeface="Arial" panose="020B0604020202020204" pitchFamily="34" charset="0"/>
                        </a:rPr>
                        <a:t>482.3</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255035405"/>
                  </a:ext>
                </a:extLst>
              </a:tr>
              <a:tr h="118251">
                <a:tc gridSpan="2">
                  <a:txBody>
                    <a:bodyPr/>
                    <a:lstStyle/>
                    <a:p>
                      <a:pPr algn="l" fontAlgn="t"/>
                      <a:r>
                        <a:rPr lang="en-US" sz="1200" b="1" i="0" u="none" strike="noStrike">
                          <a:solidFill>
                            <a:srgbClr val="002060"/>
                          </a:solidFill>
                          <a:effectLst/>
                          <a:latin typeface="Arial" panose="020B0604020202020204" pitchFamily="34" charset="0"/>
                        </a:rPr>
                        <a:t>Ending Fund Balance (Millions)</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200" b="1" i="0" u="none" strike="noStrike" dirty="0">
                          <a:solidFill>
                            <a:srgbClr val="002060"/>
                          </a:solidFill>
                          <a:effectLst/>
                          <a:latin typeface="Arial" panose="020B0604020202020204" pitchFamily="34" charset="0"/>
                        </a:rPr>
                        <a:t>$2,468.0</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$2,578.8</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$2,689.4</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111330914"/>
                  </a:ext>
                </a:extLst>
              </a:tr>
              <a:tr h="118251">
                <a:tc>
                  <a:txBody>
                    <a:bodyPr/>
                    <a:lstStyle/>
                    <a:p>
                      <a:pPr algn="l" fontAlgn="t"/>
                      <a:r>
                        <a:rPr lang="en-US" sz="1200" b="0" i="0" u="none" strike="noStrike" dirty="0">
                          <a:solidFill>
                            <a:srgbClr val="002060"/>
                          </a:solidFill>
                          <a:effectLst/>
                          <a:latin typeface="Arial" panose="020B0604020202020204" pitchFamily="34" charset="0"/>
                        </a:rPr>
                        <a:t>Solvency Level </a:t>
                      </a:r>
                      <a:r>
                        <a:rPr lang="en-US" sz="1200" b="1" i="0" u="none" strike="noStrike" dirty="0">
                          <a:solidFill>
                            <a:srgbClr val="002060"/>
                          </a:solidFill>
                          <a:effectLst/>
                          <a:latin typeface="Arial" panose="020B0604020202020204" pitchFamily="34" charset="0"/>
                        </a:rPr>
                        <a:t>(Millions)</a:t>
                      </a:r>
                      <a:endParaRPr lang="en-US" sz="1200" b="0" i="0" u="none" strike="noStrike" dirty="0">
                        <a:solidFill>
                          <a:srgbClr val="002060"/>
                        </a:solidFill>
                        <a:effectLst/>
                        <a:latin typeface="Arial" panose="020B0604020202020204" pitchFamily="34" charset="0"/>
                      </a:endParaRP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dirty="0">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-$221.4</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-$110.6</a:t>
                      </a:r>
                    </a:p>
                  </a:txBody>
                  <a:tcPr marL="9525" marR="9525" marT="9525" marB="0">
                    <a:lnL>
                      <a:noFill/>
                    </a:lnL>
                    <a:lnR>
                      <a:noFill/>
                    </a:lnR>
                    <a:lnT>
                      <a:noFill/>
                    </a:lnT>
                    <a:lnB>
                      <a:noFill/>
                    </a:lnB>
                    <a:solidFill>
                      <a:srgbClr val="C0C0C0"/>
                    </a:solidFill>
                  </a:tcPr>
                </a:tc>
                <a:tc>
                  <a:txBody>
                    <a:bodyPr/>
                    <a:lstStyle/>
                    <a:p>
                      <a:pPr algn="r" rtl="0" fontAlgn="t"/>
                      <a:r>
                        <a:rPr lang="en-US" sz="1200" b="1" i="0" u="none" strike="noStrike" dirty="0">
                          <a:solidFill>
                            <a:srgbClr val="002060"/>
                          </a:solidFill>
                          <a:effectLst/>
                          <a:latin typeface="Arial" panose="020B0604020202020204" pitchFamily="34" charset="0"/>
                        </a:rPr>
                        <a:t>-</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728133048"/>
                  </a:ext>
                </a:extLst>
              </a:tr>
              <a:tr h="118251">
                <a:tc>
                  <a:txBody>
                    <a:bodyPr/>
                    <a:lstStyle/>
                    <a:p>
                      <a:pPr algn="l" fontAlgn="t"/>
                      <a:r>
                        <a:rPr lang="en-US" sz="1200" b="0" i="0" u="none" strike="noStrike" dirty="0">
                          <a:solidFill>
                            <a:srgbClr val="002060"/>
                          </a:solidFill>
                          <a:effectLst/>
                          <a:latin typeface="Arial" panose="020B0604020202020204" pitchFamily="34" charset="0"/>
                        </a:rPr>
                        <a:t>     All-Time High Cost Multiple</a:t>
                      </a:r>
                    </a:p>
                  </a:txBody>
                  <a:tcPr marL="3754" marR="3754" marT="3754" marB="0">
                    <a:lnL>
                      <a:noFill/>
                    </a:lnL>
                    <a:lnR>
                      <a:noFill/>
                    </a:lnR>
                    <a:lnT>
                      <a:noFill/>
                    </a:lnT>
                    <a:lnB>
                      <a:noFill/>
                    </a:lnB>
                    <a:solidFill>
                      <a:srgbClr val="C0C0C0"/>
                    </a:solidFill>
                  </a:tcPr>
                </a:tc>
                <a:tc>
                  <a:txBody>
                    <a:bodyPr/>
                    <a:lstStyle/>
                    <a:p>
                      <a:pPr algn="l" fontAlgn="t"/>
                      <a:r>
                        <a:rPr lang="en-US" sz="1200" b="0" i="0" u="none" strike="noStrike" dirty="0">
                          <a:solidFill>
                            <a:srgbClr val="002060"/>
                          </a:solidFill>
                          <a:effectLst/>
                          <a:latin typeface="Arial" panose="020B0604020202020204" pitchFamily="34" charset="0"/>
                        </a:rPr>
                        <a:t> </a:t>
                      </a:r>
                    </a:p>
                  </a:txBody>
                  <a:tcPr marL="3754" marR="3754" marT="3754"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0.66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0.69</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0.72</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884811099"/>
                  </a:ext>
                </a:extLst>
              </a:tr>
              <a:tr h="118251">
                <a:tc gridSpan="2">
                  <a:txBody>
                    <a:bodyPr/>
                    <a:lstStyle/>
                    <a:p>
                      <a:pPr algn="l" fontAlgn="t"/>
                      <a:r>
                        <a:rPr lang="en-US" sz="1200" b="0" i="0" u="none" strike="noStrike" dirty="0">
                          <a:solidFill>
                            <a:srgbClr val="002060"/>
                          </a:solidFill>
                          <a:effectLst/>
                          <a:latin typeface="Arial" panose="020B0604020202020204" pitchFamily="34" charset="0"/>
                        </a:rPr>
                        <a:t>     Average High Cost Multiple</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dirty="0">
                          <a:solidFill>
                            <a:srgbClr val="002060"/>
                          </a:solidFill>
                          <a:effectLst/>
                          <a:latin typeface="Arial" panose="020B0604020202020204" pitchFamily="34" charset="0"/>
                        </a:rPr>
                        <a:t>0.92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0.96</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1.0</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24028734"/>
                  </a:ext>
                </a:extLst>
              </a:tr>
              <a:tr h="118251">
                <a:tc gridSpan="2">
                  <a:txBody>
                    <a:bodyPr/>
                    <a:lstStyle/>
                    <a:p>
                      <a:pPr algn="l" fontAlgn="t"/>
                      <a:r>
                        <a:rPr lang="en-US" sz="1200" b="0" i="0" u="none" strike="noStrike" dirty="0">
                          <a:solidFill>
                            <a:srgbClr val="002060"/>
                          </a:solidFill>
                          <a:effectLst/>
                          <a:latin typeface="Arial" panose="020B0604020202020204" pitchFamily="34" charset="0"/>
                        </a:rPr>
                        <a:t>     Non-COVID AHCM</a:t>
                      </a:r>
                    </a:p>
                  </a:txBody>
                  <a:tcPr marL="3754" marR="3754" marT="3754" marB="0">
                    <a:lnL>
                      <a:noFill/>
                    </a:lnL>
                    <a:lnR>
                      <a:noFill/>
                    </a:lnR>
                    <a:lnT>
                      <a:noFill/>
                    </a:lnT>
                    <a:lnB>
                      <a:noFill/>
                    </a:lnB>
                    <a:solidFill>
                      <a:srgbClr val="C0C0C0"/>
                    </a:solidFill>
                  </a:tcPr>
                </a:tc>
                <a:tc hMerge="1">
                  <a:txBody>
                    <a:bodyPr/>
                    <a:lstStyle/>
                    <a:p>
                      <a:endParaRPr lang="en-US"/>
                    </a:p>
                  </a:txBody>
                  <a:tcPr/>
                </a:tc>
                <a:tc>
                  <a:txBody>
                    <a:bodyPr/>
                    <a:lstStyle/>
                    <a:p>
                      <a:pPr algn="r" rtl="0" fontAlgn="t"/>
                      <a:r>
                        <a:rPr lang="en-US" sz="1100" b="0" i="0" u="none" strike="noStrike" dirty="0">
                          <a:solidFill>
                            <a:srgbClr val="002060"/>
                          </a:solidFill>
                          <a:effectLst/>
                          <a:latin typeface="Arial" panose="020B0604020202020204" pitchFamily="34" charset="0"/>
                        </a:rPr>
                        <a:t>1.32</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1.38</a:t>
                      </a:r>
                    </a:p>
                  </a:txBody>
                  <a:tcPr marL="9525" marR="9525" marT="9525" marB="0">
                    <a:lnL>
                      <a:noFill/>
                    </a:lnL>
                    <a:lnR>
                      <a:noFill/>
                    </a:lnR>
                    <a:lnT>
                      <a:noFill/>
                    </a:lnT>
                    <a:lnB>
                      <a:noFill/>
                    </a:lnB>
                    <a:solidFill>
                      <a:srgbClr val="C0C0C0"/>
                    </a:solidFill>
                  </a:tcPr>
                </a:tc>
                <a:tc>
                  <a:txBody>
                    <a:bodyPr/>
                    <a:lstStyle/>
                    <a:p>
                      <a:pPr algn="r" rtl="0" fontAlgn="t"/>
                      <a:r>
                        <a:rPr lang="en-US" sz="1100" b="0" i="0" u="none" strike="noStrike" dirty="0">
                          <a:solidFill>
                            <a:srgbClr val="002060"/>
                          </a:solidFill>
                          <a:effectLst/>
                          <a:latin typeface="Arial" panose="020B0604020202020204" pitchFamily="34" charset="0"/>
                        </a:rPr>
                        <a:t>1.44</a:t>
                      </a:r>
                    </a:p>
                  </a:txBody>
                  <a:tcPr marL="9525" marR="9525" marT="9525" marB="0">
                    <a:lnL>
                      <a:noFill/>
                    </a:lnL>
                    <a:lnR>
                      <a:noFill/>
                    </a:lnR>
                    <a:lnT>
                      <a:noFill/>
                    </a:lnT>
                    <a:lnB>
                      <a:noFill/>
                    </a:lnB>
                    <a:solidFill>
                      <a:srgbClr val="C0C0C0"/>
                    </a:solidFill>
                  </a:tcPr>
                </a:tc>
                <a:extLst>
                  <a:ext uri="{0D108BD9-81ED-4DB2-BD59-A6C34878D82A}">
                    <a16:rowId xmlns:a16="http://schemas.microsoft.com/office/drawing/2014/main" val="1123396619"/>
                  </a:ext>
                </a:extLst>
              </a:tr>
              <a:tr h="118251">
                <a:tc>
                  <a:txBody>
                    <a:bodyPr/>
                    <a:lstStyle/>
                    <a:p>
                      <a:pPr algn="l" fontAlgn="t"/>
                      <a:r>
                        <a:rPr lang="en-US" sz="1200" b="0" i="0" u="none" strike="noStrike">
                          <a:solidFill>
                            <a:srgbClr val="FF0000"/>
                          </a:solidFill>
                          <a:effectLst/>
                          <a:latin typeface="Arial" panose="020B0604020202020204" pitchFamily="34" charset="0"/>
                        </a:rPr>
                        <a:t>   Average Tax Rate   </a:t>
                      </a:r>
                    </a:p>
                  </a:txBody>
                  <a:tcPr marL="3754" marR="3754" marT="3754" marB="0">
                    <a:lnL>
                      <a:noFill/>
                    </a:lnL>
                    <a:lnR>
                      <a:noFill/>
                    </a:lnR>
                    <a:lnT>
                      <a:noFill/>
                    </a:lnT>
                    <a:lnB>
                      <a:noFill/>
                    </a:lnB>
                    <a:solidFill>
                      <a:srgbClr val="FFFFFF"/>
                    </a:solidFill>
                  </a:tcPr>
                </a:tc>
                <a:tc>
                  <a:txBody>
                    <a:bodyPr/>
                    <a:lstStyle/>
                    <a:p>
                      <a:pPr algn="l" fontAlgn="t"/>
                      <a:r>
                        <a:rPr lang="en-US" sz="1200" b="0" i="0" u="none" strike="noStrike">
                          <a:solidFill>
                            <a:srgbClr val="FF0000"/>
                          </a:solidFill>
                          <a:effectLst/>
                          <a:latin typeface="Arial" panose="020B0604020202020204" pitchFamily="34" charset="0"/>
                        </a:rPr>
                        <a:t> </a:t>
                      </a:r>
                    </a:p>
                  </a:txBody>
                  <a:tcPr marL="3754" marR="3754" marT="3754" marB="0">
                    <a:lnL>
                      <a:noFill/>
                    </a:lnL>
                    <a:lnR>
                      <a:noFill/>
                    </a:lnR>
                    <a:lnT>
                      <a:noFill/>
                    </a:lnT>
                    <a:lnB>
                      <a:noFill/>
                    </a:lnB>
                    <a:solidFill>
                      <a:srgbClr val="FFFFFF"/>
                    </a:solidFill>
                  </a:tcPr>
                </a:tc>
                <a:tc>
                  <a:txBody>
                    <a:bodyPr/>
                    <a:lstStyle/>
                    <a:p>
                      <a:pPr algn="r" fontAlgn="t"/>
                      <a:r>
                        <a:rPr lang="en-US" sz="1200" b="0" i="0" u="none" strike="noStrike" dirty="0">
                          <a:solidFill>
                            <a:srgbClr val="FF0000"/>
                          </a:solidFill>
                          <a:effectLst/>
                          <a:latin typeface="Arial" panose="020B0604020202020204" pitchFamily="34" charset="0"/>
                        </a:rPr>
                        <a:t>1.45%</a:t>
                      </a:r>
                    </a:p>
                  </a:txBody>
                  <a:tcPr marL="3754" marR="3754" marT="3754" marB="0">
                    <a:lnL>
                      <a:noFill/>
                    </a:lnL>
                    <a:lnR>
                      <a:noFill/>
                    </a:lnR>
                    <a:lnT>
                      <a:noFill/>
                    </a:lnT>
                    <a:lnB>
                      <a:noFill/>
                    </a:lnB>
                    <a:solidFill>
                      <a:srgbClr val="FFFFFF"/>
                    </a:solidFill>
                  </a:tcPr>
                </a:tc>
                <a:tc>
                  <a:txBody>
                    <a:bodyPr/>
                    <a:lstStyle/>
                    <a:p>
                      <a:pPr algn="r" fontAlgn="t"/>
                      <a:r>
                        <a:rPr lang="en-US" sz="1200" b="0" i="0" u="none" strike="noStrike" dirty="0">
                          <a:solidFill>
                            <a:srgbClr val="FF0000"/>
                          </a:solidFill>
                          <a:effectLst/>
                          <a:latin typeface="Arial" panose="020B0604020202020204" pitchFamily="34" charset="0"/>
                        </a:rPr>
                        <a:t>1.65%</a:t>
                      </a:r>
                    </a:p>
                  </a:txBody>
                  <a:tcPr marL="3754" marR="3754" marT="3754" marB="0">
                    <a:lnL>
                      <a:noFill/>
                    </a:lnL>
                    <a:lnR>
                      <a:noFill/>
                    </a:lnR>
                    <a:lnT>
                      <a:noFill/>
                    </a:lnT>
                    <a:lnB>
                      <a:noFill/>
                    </a:lnB>
                    <a:solidFill>
                      <a:srgbClr val="FFFFFF"/>
                    </a:solidFill>
                  </a:tcPr>
                </a:tc>
                <a:tc>
                  <a:txBody>
                    <a:bodyPr/>
                    <a:lstStyle/>
                    <a:p>
                      <a:pPr algn="r" fontAlgn="t"/>
                      <a:r>
                        <a:rPr lang="en-US" sz="1200" b="0" i="0" u="none" strike="noStrike" dirty="0">
                          <a:solidFill>
                            <a:srgbClr val="FF0000"/>
                          </a:solidFill>
                          <a:effectLst/>
                          <a:latin typeface="Arial" panose="020B0604020202020204" pitchFamily="34" charset="0"/>
                        </a:rPr>
                        <a:t>1.85%</a:t>
                      </a:r>
                    </a:p>
                  </a:txBody>
                  <a:tcPr marL="3754" marR="3754" marT="3754" marB="0">
                    <a:lnL>
                      <a:noFill/>
                    </a:lnL>
                    <a:lnR>
                      <a:noFill/>
                    </a:lnR>
                    <a:lnT>
                      <a:noFill/>
                    </a:lnT>
                    <a:lnB>
                      <a:noFill/>
                    </a:lnB>
                    <a:solidFill>
                      <a:srgbClr val="FFFFFF"/>
                    </a:solidFill>
                  </a:tcPr>
                </a:tc>
                <a:extLst>
                  <a:ext uri="{0D108BD9-81ED-4DB2-BD59-A6C34878D82A}">
                    <a16:rowId xmlns:a16="http://schemas.microsoft.com/office/drawing/2014/main" val="2378726971"/>
                  </a:ext>
                </a:extLst>
              </a:tr>
              <a:tr h="118251">
                <a:tc gridSpan="2">
                  <a:txBody>
                    <a:bodyPr/>
                    <a:lstStyle/>
                    <a:p>
                      <a:pPr algn="l" fontAlgn="t"/>
                      <a:r>
                        <a:rPr lang="en-US" sz="1200" b="0" i="0" u="none" strike="noStrike">
                          <a:solidFill>
                            <a:srgbClr val="FF0000"/>
                          </a:solidFill>
                          <a:effectLst/>
                          <a:latin typeface="Arial" panose="020B0604020202020204" pitchFamily="34" charset="0"/>
                        </a:rPr>
                        <a:t>   CEP Assessment</a:t>
                      </a:r>
                    </a:p>
                  </a:txBody>
                  <a:tcPr marL="3754" marR="3754" marT="3754" marB="0">
                    <a:lnL>
                      <a:noFill/>
                    </a:lnL>
                    <a:lnR>
                      <a:noFill/>
                    </a:lnR>
                    <a:lnT>
                      <a:noFill/>
                    </a:lnT>
                    <a:lnB>
                      <a:noFill/>
                    </a:lnB>
                    <a:solidFill>
                      <a:srgbClr val="FFFFFF"/>
                    </a:solidFill>
                  </a:tcPr>
                </a:tc>
                <a:tc hMerge="1">
                  <a:txBody>
                    <a:bodyPr/>
                    <a:lstStyle/>
                    <a:p>
                      <a:endParaRPr lang="en-US"/>
                    </a:p>
                  </a:txBody>
                  <a:tcPr/>
                </a:tc>
                <a:tc>
                  <a:txBody>
                    <a:bodyPr/>
                    <a:lstStyle/>
                    <a:p>
                      <a:pPr algn="r" fontAlgn="t"/>
                      <a:r>
                        <a:rPr lang="en-US" sz="1200" b="0" i="0" u="none" strike="noStrike" dirty="0">
                          <a:solidFill>
                            <a:srgbClr val="FF0000"/>
                          </a:solidFill>
                          <a:effectLst/>
                          <a:latin typeface="Arial" panose="020B0604020202020204" pitchFamily="34" charset="0"/>
                        </a:rPr>
                        <a:t>0.05%</a:t>
                      </a:r>
                    </a:p>
                  </a:txBody>
                  <a:tcPr marL="3754" marR="3754" marT="3754" marB="0">
                    <a:lnL>
                      <a:noFill/>
                    </a:lnL>
                    <a:lnR>
                      <a:noFill/>
                    </a:lnR>
                    <a:lnT>
                      <a:noFill/>
                    </a:lnT>
                    <a:lnB>
                      <a:noFill/>
                    </a:lnB>
                    <a:solidFill>
                      <a:srgbClr val="FFFFFF"/>
                    </a:solidFill>
                  </a:tcPr>
                </a:tc>
                <a:tc>
                  <a:txBody>
                    <a:bodyPr/>
                    <a:lstStyle/>
                    <a:p>
                      <a:pPr algn="r" fontAlgn="t"/>
                      <a:r>
                        <a:rPr lang="en-US" sz="1200" b="0" i="0" u="none" strike="noStrike">
                          <a:solidFill>
                            <a:srgbClr val="FF0000"/>
                          </a:solidFill>
                          <a:effectLst/>
                          <a:latin typeface="Arial" panose="020B0604020202020204" pitchFamily="34" charset="0"/>
                        </a:rPr>
                        <a:t>0.05%</a:t>
                      </a:r>
                    </a:p>
                  </a:txBody>
                  <a:tcPr marL="3754" marR="3754" marT="3754" marB="0">
                    <a:lnL>
                      <a:noFill/>
                    </a:lnL>
                    <a:lnR>
                      <a:noFill/>
                    </a:lnR>
                    <a:lnT>
                      <a:noFill/>
                    </a:lnT>
                    <a:lnB>
                      <a:noFill/>
                    </a:lnB>
                    <a:solidFill>
                      <a:srgbClr val="FFFFFF"/>
                    </a:solidFill>
                  </a:tcPr>
                </a:tc>
                <a:tc>
                  <a:txBody>
                    <a:bodyPr/>
                    <a:lstStyle/>
                    <a:p>
                      <a:pPr algn="r" fontAlgn="t"/>
                      <a:r>
                        <a:rPr lang="en-US" sz="1200" b="0" i="0" u="none" strike="noStrike" dirty="0">
                          <a:solidFill>
                            <a:srgbClr val="FF0000"/>
                          </a:solidFill>
                          <a:effectLst/>
                          <a:latin typeface="Arial" panose="020B0604020202020204" pitchFamily="34" charset="0"/>
                        </a:rPr>
                        <a:t>0.05%</a:t>
                      </a:r>
                    </a:p>
                  </a:txBody>
                  <a:tcPr marL="3754" marR="3754" marT="3754" marB="0">
                    <a:lnL>
                      <a:noFill/>
                    </a:lnL>
                    <a:lnR>
                      <a:noFill/>
                    </a:lnR>
                    <a:lnT>
                      <a:noFill/>
                    </a:lnT>
                    <a:lnB>
                      <a:noFill/>
                    </a:lnB>
                    <a:solidFill>
                      <a:srgbClr val="FFFFFF"/>
                    </a:solidFill>
                  </a:tcPr>
                </a:tc>
                <a:extLst>
                  <a:ext uri="{0D108BD9-81ED-4DB2-BD59-A6C34878D82A}">
                    <a16:rowId xmlns:a16="http://schemas.microsoft.com/office/drawing/2014/main" val="3038302703"/>
                  </a:ext>
                </a:extLst>
              </a:tr>
              <a:tr h="121235">
                <a:tc>
                  <a:txBody>
                    <a:bodyPr/>
                    <a:lstStyle/>
                    <a:p>
                      <a:pPr algn="l" fontAlgn="t"/>
                      <a:r>
                        <a:rPr lang="en-US" sz="1200" b="1" i="0" u="none" strike="noStrike">
                          <a:solidFill>
                            <a:srgbClr val="FF0000"/>
                          </a:solidFill>
                          <a:effectLst/>
                          <a:latin typeface="Arial" panose="020B0604020202020204" pitchFamily="34" charset="0"/>
                        </a:rPr>
                        <a:t>Total Cost to Employers </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FF0000"/>
                          </a:solidFill>
                          <a:effectLst/>
                          <a:latin typeface="Arial" panose="020B0604020202020204" pitchFamily="34" charset="0"/>
                        </a:rPr>
                        <a:t> </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200" b="1" i="0" u="none" strike="noStrike" dirty="0">
                          <a:solidFill>
                            <a:srgbClr val="FF0000"/>
                          </a:solidFill>
                          <a:effectLst/>
                          <a:latin typeface="Arial" panose="020B0604020202020204" pitchFamily="34" charset="0"/>
                        </a:rPr>
                        <a:t>1.50%</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200" b="1" i="0" u="none" strike="noStrike" dirty="0">
                          <a:solidFill>
                            <a:srgbClr val="FF0000"/>
                          </a:solidFill>
                          <a:effectLst/>
                          <a:latin typeface="Arial" panose="020B0604020202020204" pitchFamily="34" charset="0"/>
                        </a:rPr>
                        <a:t>1.70%</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200" b="1" i="0" u="none" strike="noStrike" dirty="0">
                          <a:solidFill>
                            <a:srgbClr val="FF0000"/>
                          </a:solidFill>
                          <a:effectLst/>
                          <a:latin typeface="Arial" panose="020B0604020202020204" pitchFamily="34" charset="0"/>
                        </a:rPr>
                        <a:t>1.90%</a:t>
                      </a:r>
                    </a:p>
                  </a:txBody>
                  <a:tcPr marL="3754" marR="3754" marT="3754"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5157690"/>
                  </a:ext>
                </a:extLst>
              </a:tr>
              <a:tr h="307750">
                <a:tc gridSpan="2">
                  <a:txBody>
                    <a:bodyPr/>
                    <a:lstStyle/>
                    <a:p>
                      <a:pPr algn="l" fontAlgn="t"/>
                      <a:r>
                        <a:rPr lang="en-US" sz="1200" b="1" i="0" u="none" strike="noStrike">
                          <a:effectLst/>
                          <a:latin typeface="Arial" panose="020B0604020202020204" pitchFamily="34" charset="0"/>
                        </a:rPr>
                        <a:t>Average Cost per Employee at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Max Taxable Wage </a:t>
                      </a:r>
                      <a:r>
                        <a:rPr lang="en-US" sz="1050" b="1" i="1" u="none" strike="noStrike">
                          <a:effectLst/>
                          <a:latin typeface="Arial" panose="020B0604020202020204" pitchFamily="34" charset="0"/>
                        </a:rPr>
                        <a:t>(excl FUTA &amp; Interest)</a:t>
                      </a:r>
                      <a:endParaRPr lang="en-US" sz="1200" b="1" i="0" u="none" strike="noStrike">
                        <a:effectLst/>
                        <a:latin typeface="Arial" panose="020B0604020202020204" pitchFamily="34" charset="0"/>
                      </a:endParaRPr>
                    </a:p>
                  </a:txBody>
                  <a:tcPr marL="3754" marR="3754" marT="3754"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rtl="0" fontAlgn="ctr"/>
                      <a:r>
                        <a:rPr lang="en-US" sz="1200" b="1" i="0" u="none" strike="noStrike" dirty="0">
                          <a:solidFill>
                            <a:srgbClr val="000000"/>
                          </a:solidFill>
                          <a:effectLst/>
                          <a:latin typeface="Arial" panose="020B0604020202020204" pitchFamily="34" charset="0"/>
                        </a:rPr>
                        <a:t>$655.50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$742.90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200" b="1" i="0" u="none" strike="noStrike" dirty="0">
                          <a:solidFill>
                            <a:srgbClr val="000000"/>
                          </a:solidFill>
                          <a:effectLst/>
                          <a:latin typeface="Arial" panose="020B0604020202020204" pitchFamily="34" charset="0"/>
                        </a:rPr>
                        <a:t>$830.30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1324048"/>
                  </a:ext>
                </a:extLst>
              </a:tr>
              <a:tr h="149212">
                <a:tc gridSpan="2">
                  <a:txBody>
                    <a:bodyPr/>
                    <a:lstStyle/>
                    <a:p>
                      <a:pPr algn="r" fontAlgn="b"/>
                      <a:r>
                        <a:rPr lang="en-US" sz="1200" b="0" i="0" u="none" strike="noStrike" dirty="0">
                          <a:effectLst/>
                          <a:latin typeface="@Arial Unicode MS"/>
                        </a:rPr>
                        <a:t>Taxable Wage Base</a:t>
                      </a:r>
                    </a:p>
                  </a:txBody>
                  <a:tcPr marL="3754" marR="3754" marT="3754" marB="0" anchor="b">
                    <a:lnL>
                      <a:noFill/>
                    </a:lnL>
                    <a:lnR>
                      <a:noFill/>
                    </a:lnR>
                    <a:lnT>
                      <a:noFill/>
                    </a:lnT>
                    <a:lnB>
                      <a:noFill/>
                    </a:lnB>
                    <a:solidFill>
                      <a:srgbClr val="FFFFFF"/>
                    </a:solidFill>
                  </a:tcPr>
                </a:tc>
                <a:tc hMerge="1">
                  <a:txBody>
                    <a:bodyPr/>
                    <a:lstStyle/>
                    <a:p>
                      <a:endParaRPr lang="en-US"/>
                    </a:p>
                  </a:txBody>
                  <a:tcPr/>
                </a:tc>
                <a:tc>
                  <a:txBody>
                    <a:bodyPr/>
                    <a:lstStyle/>
                    <a:p>
                      <a:pPr algn="ctr" rtl="0" fontAlgn="b"/>
                      <a:r>
                        <a:rPr lang="en-US" sz="1200" b="0" i="0" u="none" strike="noStrike" dirty="0">
                          <a:solidFill>
                            <a:srgbClr val="000000"/>
                          </a:solidFill>
                          <a:effectLst/>
                          <a:latin typeface="Arial" panose="020B0604020202020204" pitchFamily="34" charset="0"/>
                        </a:rPr>
                        <a:t>$43,700 </a:t>
                      </a:r>
                    </a:p>
                  </a:txBody>
                  <a:tcPr marL="9525" marR="9525" marT="9525" marB="0" anchor="b">
                    <a:lnL>
                      <a:noFill/>
                    </a:lnL>
                    <a:lnR>
                      <a:noFill/>
                    </a:lnR>
                    <a:lnT>
                      <a:noFill/>
                    </a:lnT>
                    <a:lnB>
                      <a:noFill/>
                    </a:lnB>
                    <a:solidFill>
                      <a:srgbClr val="FFFFFF"/>
                    </a:solidFill>
                  </a:tcPr>
                </a:tc>
                <a:tc>
                  <a:txBody>
                    <a:bodyPr/>
                    <a:lstStyle/>
                    <a:p>
                      <a:pPr algn="ctr" rtl="0" fontAlgn="b"/>
                      <a:r>
                        <a:rPr lang="en-US" sz="1200" b="0" i="0" u="none" strike="noStrike" dirty="0">
                          <a:solidFill>
                            <a:srgbClr val="000000"/>
                          </a:solidFill>
                          <a:effectLst/>
                          <a:latin typeface="Arial" panose="020B0604020202020204" pitchFamily="34" charset="0"/>
                        </a:rPr>
                        <a:t>$43,700 </a:t>
                      </a:r>
                    </a:p>
                  </a:txBody>
                  <a:tcPr marL="9525" marR="9525" marT="9525" marB="0" anchor="b">
                    <a:lnL>
                      <a:noFill/>
                    </a:lnL>
                    <a:lnR>
                      <a:noFill/>
                    </a:lnR>
                    <a:lnT>
                      <a:noFill/>
                    </a:lnT>
                    <a:lnB>
                      <a:noFill/>
                    </a:lnB>
                    <a:solidFill>
                      <a:srgbClr val="FFFFFF"/>
                    </a:solidFill>
                  </a:tcPr>
                </a:tc>
                <a:tc>
                  <a:txBody>
                    <a:bodyPr/>
                    <a:lstStyle/>
                    <a:p>
                      <a:pPr algn="ctr" rtl="0" fontAlgn="b"/>
                      <a:r>
                        <a:rPr lang="en-US" sz="1200" b="0" i="0" u="none" strike="noStrike" dirty="0">
                          <a:solidFill>
                            <a:srgbClr val="000000"/>
                          </a:solidFill>
                          <a:effectLst/>
                          <a:latin typeface="Arial" panose="020B0604020202020204" pitchFamily="34" charset="0"/>
                        </a:rPr>
                        <a:t>$43,700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913258753"/>
                  </a:ext>
                </a:extLst>
              </a:tr>
            </a:tbl>
          </a:graphicData>
        </a:graphic>
      </p:graphicFrame>
    </p:spTree>
    <p:extLst>
      <p:ext uri="{BB962C8B-B14F-4D97-AF65-F5344CB8AC3E}">
        <p14:creationId xmlns:p14="http://schemas.microsoft.com/office/powerpoint/2010/main" val="308606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81D7-C03B-AB19-303C-04A4C7CED700}"/>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CBBA265D-3626-68D2-ED5F-6AC8953B3FAE}"/>
              </a:ext>
            </a:extLst>
          </p:cNvPr>
          <p:cNvSpPr>
            <a:spLocks noGrp="1"/>
          </p:cNvSpPr>
          <p:nvPr>
            <p:ph sz="quarter" idx="10"/>
          </p:nvPr>
        </p:nvSpPr>
        <p:spPr>
          <a:xfrm>
            <a:off x="381000" y="1219200"/>
            <a:ext cx="3352800" cy="4724400"/>
          </a:xfrm>
        </p:spPr>
        <p:txBody>
          <a:bodyPr/>
          <a:lstStyle/>
          <a:p>
            <a:r>
              <a:rPr lang="en-US" dirty="0"/>
              <a:t>Economic Conditions and Context</a:t>
            </a:r>
          </a:p>
          <a:p>
            <a:r>
              <a:rPr lang="en-US" dirty="0"/>
              <a:t>Unemployment Insurance Trends</a:t>
            </a:r>
          </a:p>
          <a:p>
            <a:r>
              <a:rPr lang="en-US" dirty="0"/>
              <a:t>UI Trust Fund Projections and Solvency</a:t>
            </a:r>
          </a:p>
        </p:txBody>
      </p:sp>
      <p:grpSp>
        <p:nvGrpSpPr>
          <p:cNvPr id="6" name="Group 5">
            <a:extLst>
              <a:ext uri="{FF2B5EF4-FFF2-40B4-BE49-F238E27FC236}">
                <a16:creationId xmlns:a16="http://schemas.microsoft.com/office/drawing/2014/main" id="{E3CADB91-2C22-AE1A-4D8F-CBDB190F578E}"/>
              </a:ext>
            </a:extLst>
          </p:cNvPr>
          <p:cNvGrpSpPr/>
          <p:nvPr/>
        </p:nvGrpSpPr>
        <p:grpSpPr>
          <a:xfrm>
            <a:off x="3886200" y="1524000"/>
            <a:ext cx="4800600" cy="3810000"/>
            <a:chOff x="3886200" y="1981200"/>
            <a:chExt cx="4800600" cy="3810000"/>
          </a:xfrm>
        </p:grpSpPr>
        <p:pic>
          <p:nvPicPr>
            <p:cNvPr id="4" name="Picture 3">
              <a:extLst>
                <a:ext uri="{FF2B5EF4-FFF2-40B4-BE49-F238E27FC236}">
                  <a16:creationId xmlns:a16="http://schemas.microsoft.com/office/drawing/2014/main" id="{E391042D-D0E4-CACA-70F5-84B197025FCF}"/>
                </a:ext>
              </a:extLst>
            </p:cNvPr>
            <p:cNvPicPr>
              <a:picLocks noChangeAspect="1"/>
            </p:cNvPicPr>
            <p:nvPr/>
          </p:nvPicPr>
          <p:blipFill>
            <a:blip r:embed="rId2"/>
            <a:stretch>
              <a:fillRect/>
            </a:stretch>
          </p:blipFill>
          <p:spPr>
            <a:xfrm>
              <a:off x="3886200" y="2590800"/>
              <a:ext cx="4800600" cy="3200400"/>
            </a:xfrm>
            <a:prstGeom prst="rect">
              <a:avLst/>
            </a:prstGeom>
          </p:spPr>
        </p:pic>
        <p:sp>
          <p:nvSpPr>
            <p:cNvPr id="5" name="Content Placeholder 2">
              <a:extLst>
                <a:ext uri="{FF2B5EF4-FFF2-40B4-BE49-F238E27FC236}">
                  <a16:creationId xmlns:a16="http://schemas.microsoft.com/office/drawing/2014/main" id="{38691F05-9DC2-755F-E15A-12ACE3BCE77F}"/>
                </a:ext>
              </a:extLst>
            </p:cNvPr>
            <p:cNvSpPr txBox="1">
              <a:spLocks/>
            </p:cNvSpPr>
            <p:nvPr/>
          </p:nvSpPr>
          <p:spPr>
            <a:xfrm>
              <a:off x="3886200" y="1981200"/>
              <a:ext cx="4800600" cy="60960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Arial" panose="020B0604020202020204" pitchFamily="34" charset="0"/>
                <a:buChar char="•"/>
                <a:defRPr sz="2800" kern="1200">
                  <a:solidFill>
                    <a:srgbClr val="0064AC"/>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2400" kern="1200">
                  <a:solidFill>
                    <a:srgbClr val="0064AC"/>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000" kern="1200">
                  <a:solidFill>
                    <a:srgbClr val="0064AC"/>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spcBef>
                  <a:spcPct val="20000"/>
                </a:spcBef>
                <a:buFont typeface="Arial" panose="020B0604020202020204" pitchFamily="34" charset="0"/>
                <a:buChar char="•"/>
                <a:defRPr sz="1800" kern="1200">
                  <a:solidFill>
                    <a:srgbClr val="0064AC"/>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spcBef>
                  <a:spcPct val="20000"/>
                </a:spcBef>
                <a:buFont typeface="Arial" panose="020B0604020202020204" pitchFamily="34" charset="0"/>
                <a:buChar char="•"/>
                <a:defRPr sz="1800" kern="1200">
                  <a:solidFill>
                    <a:srgbClr val="0064A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Where are we going?</a:t>
              </a:r>
            </a:p>
          </p:txBody>
        </p:sp>
      </p:grpSp>
    </p:spTree>
    <p:extLst>
      <p:ext uri="{BB962C8B-B14F-4D97-AF65-F5344CB8AC3E}">
        <p14:creationId xmlns:p14="http://schemas.microsoft.com/office/powerpoint/2010/main" val="372702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AA8E-6FB5-55FF-41ED-F492AB2B0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5FF80-1701-D42E-312D-316AC62B5B69}"/>
              </a:ext>
            </a:extLst>
          </p:cNvPr>
          <p:cNvSpPr>
            <a:spLocks noGrp="1"/>
          </p:cNvSpPr>
          <p:nvPr>
            <p:ph type="title"/>
          </p:nvPr>
        </p:nvSpPr>
        <p:spPr/>
        <p:txBody>
          <a:bodyPr/>
          <a:lstStyle/>
          <a:p>
            <a:r>
              <a:rPr lang="en-US" dirty="0"/>
              <a:t>Current Employment Trends</a:t>
            </a:r>
          </a:p>
        </p:txBody>
      </p:sp>
      <p:pic>
        <p:nvPicPr>
          <p:cNvPr id="10" name="Picture 9" descr="Chart&#10;&#10;AI-generated content may be incorrect.">
            <a:extLst>
              <a:ext uri="{FF2B5EF4-FFF2-40B4-BE49-F238E27FC236}">
                <a16:creationId xmlns:a16="http://schemas.microsoft.com/office/drawing/2014/main" id="{F6877007-668D-A4BD-2A85-926076D60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09" y="1143000"/>
            <a:ext cx="8534399" cy="4800600"/>
          </a:xfrm>
          <a:prstGeom prst="rect">
            <a:avLst/>
          </a:prstGeom>
        </p:spPr>
      </p:pic>
    </p:spTree>
    <p:extLst>
      <p:ext uri="{BB962C8B-B14F-4D97-AF65-F5344CB8AC3E}">
        <p14:creationId xmlns:p14="http://schemas.microsoft.com/office/powerpoint/2010/main" val="77549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AF6B-4924-22A1-CFFB-DFB11F68E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E69C-2F8F-1168-8C6E-DC73141A4167}"/>
              </a:ext>
            </a:extLst>
          </p:cNvPr>
          <p:cNvSpPr>
            <a:spLocks noGrp="1"/>
          </p:cNvSpPr>
          <p:nvPr>
            <p:ph type="title"/>
          </p:nvPr>
        </p:nvSpPr>
        <p:spPr/>
        <p:txBody>
          <a:bodyPr/>
          <a:lstStyle/>
          <a:p>
            <a:r>
              <a:rPr lang="en-US" dirty="0"/>
              <a:t>Most Industries Added Jobs 2022-2025</a:t>
            </a:r>
          </a:p>
        </p:txBody>
      </p:sp>
      <p:pic>
        <p:nvPicPr>
          <p:cNvPr id="4" name="Picture 3" descr="Chart, bar chart&#10;&#10;AI-generated content may be incorrect.">
            <a:extLst>
              <a:ext uri="{FF2B5EF4-FFF2-40B4-BE49-F238E27FC236}">
                <a16:creationId xmlns:a16="http://schemas.microsoft.com/office/drawing/2014/main" id="{01BCFD8A-6C84-BF49-AD9C-94C994B4C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143000"/>
            <a:ext cx="7162800" cy="4834890"/>
          </a:xfrm>
          <a:prstGeom prst="rect">
            <a:avLst/>
          </a:prstGeom>
        </p:spPr>
      </p:pic>
    </p:spTree>
    <p:extLst>
      <p:ext uri="{BB962C8B-B14F-4D97-AF65-F5344CB8AC3E}">
        <p14:creationId xmlns:p14="http://schemas.microsoft.com/office/powerpoint/2010/main" val="247721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A1E3-11B9-37E9-64BA-6FA8EF5A2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15D99-A4D8-55C6-B489-4202F4F22F57}"/>
              </a:ext>
            </a:extLst>
          </p:cNvPr>
          <p:cNvSpPr>
            <a:spLocks noGrp="1"/>
          </p:cNvSpPr>
          <p:nvPr>
            <p:ph type="title"/>
          </p:nvPr>
        </p:nvSpPr>
        <p:spPr/>
        <p:txBody>
          <a:bodyPr/>
          <a:lstStyle/>
          <a:p>
            <a:r>
              <a:rPr lang="en-US" dirty="0"/>
              <a:t>Recent Job Trends Historically Flat</a:t>
            </a:r>
          </a:p>
        </p:txBody>
      </p:sp>
      <p:pic>
        <p:nvPicPr>
          <p:cNvPr id="5" name="Picture 4" descr="Chart, surface chart&#10;&#10;AI-generated content may be incorrect.">
            <a:extLst>
              <a:ext uri="{FF2B5EF4-FFF2-40B4-BE49-F238E27FC236}">
                <a16:creationId xmlns:a16="http://schemas.microsoft.com/office/drawing/2014/main" id="{EDDD8E2E-C33B-2745-A3DC-57951E5C7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00959"/>
            <a:ext cx="8534400" cy="4800600"/>
          </a:xfrm>
          <a:prstGeom prst="rect">
            <a:avLst/>
          </a:prstGeom>
        </p:spPr>
      </p:pic>
    </p:spTree>
    <p:extLst>
      <p:ext uri="{BB962C8B-B14F-4D97-AF65-F5344CB8AC3E}">
        <p14:creationId xmlns:p14="http://schemas.microsoft.com/office/powerpoint/2010/main" val="56937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A165-5940-14C4-CFAD-434A7A47A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D0691-7F6E-5FDA-4CD1-BC608067FE83}"/>
              </a:ext>
            </a:extLst>
          </p:cNvPr>
          <p:cNvSpPr>
            <a:spLocks noGrp="1"/>
          </p:cNvSpPr>
          <p:nvPr>
            <p:ph type="title"/>
          </p:nvPr>
        </p:nvSpPr>
        <p:spPr/>
        <p:txBody>
          <a:bodyPr/>
          <a:lstStyle/>
          <a:p>
            <a:r>
              <a:rPr lang="en-US" dirty="0"/>
              <a:t>Annual Revisions Likely Negative</a:t>
            </a:r>
          </a:p>
        </p:txBody>
      </p:sp>
      <p:pic>
        <p:nvPicPr>
          <p:cNvPr id="4" name="Picture 3" descr="Chart, histogram&#10;&#10;AI-generated content may be incorrect.">
            <a:extLst>
              <a:ext uri="{FF2B5EF4-FFF2-40B4-BE49-F238E27FC236}">
                <a16:creationId xmlns:a16="http://schemas.microsoft.com/office/drawing/2014/main" id="{F45374F3-33FE-82D2-B0E1-4A3AEF3A1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20665"/>
            <a:ext cx="8534400" cy="4800600"/>
          </a:xfrm>
          <a:prstGeom prst="rect">
            <a:avLst/>
          </a:prstGeom>
        </p:spPr>
      </p:pic>
    </p:spTree>
    <p:extLst>
      <p:ext uri="{BB962C8B-B14F-4D97-AF65-F5344CB8AC3E}">
        <p14:creationId xmlns:p14="http://schemas.microsoft.com/office/powerpoint/2010/main" val="358404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5BF2-A35A-BFC9-F4AA-7EBBB67C8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AF79F-7F77-355E-825A-31079C7844F8}"/>
              </a:ext>
            </a:extLst>
          </p:cNvPr>
          <p:cNvSpPr>
            <a:spLocks noGrp="1"/>
          </p:cNvSpPr>
          <p:nvPr>
            <p:ph type="title"/>
          </p:nvPr>
        </p:nvSpPr>
        <p:spPr/>
        <p:txBody>
          <a:bodyPr/>
          <a:lstStyle/>
          <a:p>
            <a:r>
              <a:rPr lang="en-US" dirty="0"/>
              <a:t>Wage Growth is Holding Up</a:t>
            </a:r>
          </a:p>
        </p:txBody>
      </p:sp>
      <p:pic>
        <p:nvPicPr>
          <p:cNvPr id="5" name="Picture 4" descr="Chart, histogram&#10;&#10;AI-generated content may be incorrect.">
            <a:extLst>
              <a:ext uri="{FF2B5EF4-FFF2-40B4-BE49-F238E27FC236}">
                <a16:creationId xmlns:a16="http://schemas.microsoft.com/office/drawing/2014/main" id="{26ECB560-B3BB-7F67-A7D7-3951D7708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00150"/>
            <a:ext cx="8534400" cy="4800600"/>
          </a:xfrm>
          <a:prstGeom prst="rect">
            <a:avLst/>
          </a:prstGeom>
        </p:spPr>
      </p:pic>
    </p:spTree>
    <p:extLst>
      <p:ext uri="{BB962C8B-B14F-4D97-AF65-F5344CB8AC3E}">
        <p14:creationId xmlns:p14="http://schemas.microsoft.com/office/powerpoint/2010/main" val="420147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BB8AE-7B19-2976-1113-2D471DBF0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834C1-FF9F-2B1E-A830-B80BBCAB48CB}"/>
              </a:ext>
            </a:extLst>
          </p:cNvPr>
          <p:cNvSpPr>
            <a:spLocks noGrp="1"/>
          </p:cNvSpPr>
          <p:nvPr>
            <p:ph type="title"/>
          </p:nvPr>
        </p:nvSpPr>
        <p:spPr/>
        <p:txBody>
          <a:bodyPr/>
          <a:lstStyle/>
          <a:p>
            <a:r>
              <a:rPr lang="en-US" dirty="0"/>
              <a:t>Job Turnover is Slowing</a:t>
            </a:r>
          </a:p>
        </p:txBody>
      </p:sp>
      <p:pic>
        <p:nvPicPr>
          <p:cNvPr id="6" name="Picture 5" descr="A screenshot of a computer&#10;&#10;AI-generated content may be incorrect.">
            <a:extLst>
              <a:ext uri="{FF2B5EF4-FFF2-40B4-BE49-F238E27FC236}">
                <a16:creationId xmlns:a16="http://schemas.microsoft.com/office/drawing/2014/main" id="{75535CC0-C783-439C-46B4-20A152073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14" y="1143001"/>
            <a:ext cx="7961586" cy="2237570"/>
          </a:xfrm>
          <a:prstGeom prst="rect">
            <a:avLst/>
          </a:prstGeom>
        </p:spPr>
      </p:pic>
      <p:pic>
        <p:nvPicPr>
          <p:cNvPr id="8" name="Picture 7" descr="Table&#10;&#10;AI-generated content may be incorrect.">
            <a:extLst>
              <a:ext uri="{FF2B5EF4-FFF2-40B4-BE49-F238E27FC236}">
                <a16:creationId xmlns:a16="http://schemas.microsoft.com/office/drawing/2014/main" id="{9EF40C4D-0D0A-5B5C-AC2E-91640339C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09" y="3368873"/>
            <a:ext cx="8183191" cy="2584636"/>
          </a:xfrm>
          <a:prstGeom prst="rect">
            <a:avLst/>
          </a:prstGeom>
        </p:spPr>
      </p:pic>
    </p:spTree>
    <p:extLst>
      <p:ext uri="{BB962C8B-B14F-4D97-AF65-F5344CB8AC3E}">
        <p14:creationId xmlns:p14="http://schemas.microsoft.com/office/powerpoint/2010/main" val="96204585"/>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Powerpoint Template" id="{342643A1-A3EF-4C48-B30B-17C591D2198A}" vid="{7A9DD7D2-2F88-4E5C-B0F0-22CCC8AF2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4a340e6-b89e-4e68-8eaa-1544d2703980}" enabled="0" method="" siteId="{e4a340e6-b89e-4e68-8eaa-1544d2703980}" removed="1"/>
</clbl:labelList>
</file>

<file path=docProps/app.xml><?xml version="1.0" encoding="utf-8"?>
<Properties xmlns="http://schemas.openxmlformats.org/officeDocument/2006/extended-properties" xmlns:vt="http://schemas.openxmlformats.org/officeDocument/2006/docPropsVTypes">
  <TotalTime>35270</TotalTime>
  <Words>1166</Words>
  <Application>Microsoft Office PowerPoint</Application>
  <PresentationFormat>On-screen Show (4:3)</PresentationFormat>
  <Paragraphs>293</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 Unicode MS</vt:lpstr>
      <vt:lpstr>Aptos</vt:lpstr>
      <vt:lpstr>Arial</vt:lpstr>
      <vt:lpstr>Cambria Math</vt:lpstr>
      <vt:lpstr>Courier New</vt:lpstr>
      <vt:lpstr>Wingdings</vt:lpstr>
      <vt:lpstr>Title Slide</vt:lpstr>
      <vt:lpstr>Nevada’s Employment Outlook and UI Trust Fund Forecast</vt:lpstr>
      <vt:lpstr>Taking a moment…</vt:lpstr>
      <vt:lpstr>Presentation Overview</vt:lpstr>
      <vt:lpstr>Current Employment Trends</vt:lpstr>
      <vt:lpstr>Most Industries Added Jobs 2022-2025</vt:lpstr>
      <vt:lpstr>Recent Job Trends Historically Flat</vt:lpstr>
      <vt:lpstr>Annual Revisions Likely Negative</vt:lpstr>
      <vt:lpstr>Wage Growth is Holding Up</vt:lpstr>
      <vt:lpstr>Job Turnover is Slowing</vt:lpstr>
      <vt:lpstr>Unemployment Higher than Most States</vt:lpstr>
      <vt:lpstr>But Participation is Above-Average</vt:lpstr>
      <vt:lpstr>Reason for Unemployment Still Positive</vt:lpstr>
      <vt:lpstr>UI Duration and Exhaustions Rising</vt:lpstr>
      <vt:lpstr>Trend in New UI Claims</vt:lpstr>
      <vt:lpstr>Trend in New UI Claims</vt:lpstr>
      <vt:lpstr>Trend in UI Benefits</vt:lpstr>
      <vt:lpstr>Benefits vs. Employment</vt:lpstr>
      <vt:lpstr>Net Contributions by Industry</vt:lpstr>
      <vt:lpstr>Key Statistics</vt:lpstr>
      <vt:lpstr>Projected Benefits</vt:lpstr>
      <vt:lpstr>Taxable Wage Base </vt:lpstr>
      <vt:lpstr>Projected Contributions (1.65% Rate)</vt:lpstr>
      <vt:lpstr>Trust Fund Impacts</vt:lpstr>
      <vt:lpstr>Net Contributions by Industry</vt:lpstr>
      <vt:lpstr>Correlation between UI Benefits paid and Employment </vt:lpstr>
      <vt:lpstr>Historic Cash Flows</vt:lpstr>
      <vt:lpstr>Projected Cash Flows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11941</TotalTime>
  <Words>59</Words>
  <Application>Microsoft Office PowerPoint</Application>
  <PresentationFormat>On-screen Show (4:3)</PresentationFormat>
  <Paragraphs>18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Courier New</vt:lpstr>
      <vt:lpstr>Wingdings</vt:lpstr>
      <vt:lpstr>Title Slide</vt:lpstr>
      <vt:lpstr>Economic Overview</vt:lpstr>
      <vt:lpstr>PowerPoint Presentation</vt:lpstr>
    </vt:vector>
  </TitlesOfParts>
  <Company>State of Nevada DETR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Nevada’s Economic Outlook</dc:title>
  <dc:creator>David Schmidt</dc:creator>
  <cp:keywords/>
  <cp:lastModifiedBy>Timothy Wilcox</cp:lastModifiedBy>
  <cp:revision>96</cp:revision>
  <cp:lastPrinted>2022-10-03T15:27:15Z</cp:lastPrinted>
  <dcterms:created xsi:type="dcterms:W3CDTF">2020-10-21T21:12:07Z</dcterms:created>
  <dcterms:modified xsi:type="dcterms:W3CDTF">2025-10-22T16:06:30Z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subtitle">
    <vt:lpwstr>Governor’s Workforce Development Board, October 2020</vt:lpwstr>
  </property>
</Properties>
</file>