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4" r:id="rId3"/>
    <p:sldId id="345" r:id="rId4"/>
    <p:sldId id="346" r:id="rId5"/>
    <p:sldId id="347" r:id="rId6"/>
    <p:sldId id="348" r:id="rId7"/>
    <p:sldId id="349" r:id="rId8"/>
    <p:sldId id="350" r:id="rId9"/>
    <p:sldId id="351" r:id="rId10"/>
    <p:sldId id="325" r:id="rId11"/>
    <p:sldId id="327" r:id="rId12"/>
    <p:sldId id="338" r:id="rId13"/>
    <p:sldId id="337" r:id="rId14"/>
    <p:sldId id="315" r:id="rId15"/>
    <p:sldId id="286" r:id="rId16"/>
    <p:sldId id="306" r:id="rId17"/>
    <p:sldId id="307" r:id="rId18"/>
    <p:sldId id="308" r:id="rId19"/>
    <p:sldId id="309" r:id="rId20"/>
    <p:sldId id="290" r:id="rId21"/>
    <p:sldId id="294" r:id="rId22"/>
    <p:sldId id="311" r:id="rId23"/>
    <p:sldId id="301" r:id="rId24"/>
    <p:sldId id="302" r:id="rId25"/>
    <p:sldId id="312" r:id="rId26"/>
    <p:sldId id="313" r:id="rId27"/>
    <p:sldId id="340" r:id="rId28"/>
    <p:sldId id="341" r:id="rId29"/>
    <p:sldId id="342" r:id="rId30"/>
    <p:sldId id="34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AB5FA31-FFDB-4C0F-AB1E-443E66B4208B}">
          <p14:sldIdLst>
            <p14:sldId id="256"/>
            <p14:sldId id="344"/>
            <p14:sldId id="345"/>
            <p14:sldId id="346"/>
            <p14:sldId id="347"/>
            <p14:sldId id="348"/>
            <p14:sldId id="349"/>
            <p14:sldId id="350"/>
            <p14:sldId id="351"/>
            <p14:sldId id="325"/>
            <p14:sldId id="327"/>
            <p14:sldId id="338"/>
            <p14:sldId id="337"/>
            <p14:sldId id="315"/>
            <p14:sldId id="286"/>
            <p14:sldId id="306"/>
            <p14:sldId id="307"/>
            <p14:sldId id="308"/>
            <p14:sldId id="309"/>
            <p14:sldId id="290"/>
            <p14:sldId id="294"/>
            <p14:sldId id="311"/>
            <p14:sldId id="301"/>
            <p14:sldId id="302"/>
            <p14:sldId id="312"/>
            <p14:sldId id="313"/>
            <p14:sldId id="340"/>
            <p14:sldId id="341"/>
            <p14:sldId id="342"/>
            <p14:sldId id="343"/>
          </p14:sldIdLst>
        </p14:section>
        <p14:section name="End" id="{E5C06C00-A8B4-490C-A31B-1A96167207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EB21A3"/>
    <a:srgbClr val="3FCD50"/>
    <a:srgbClr val="4F81BD"/>
    <a:srgbClr val="FF9900"/>
    <a:srgbClr val="000000"/>
    <a:srgbClr val="0064AC"/>
    <a:srgbClr val="FFFFF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15" autoAdjust="0"/>
  </p:normalViewPr>
  <p:slideViewPr>
    <p:cSldViewPr>
      <p:cViewPr varScale="1">
        <p:scale>
          <a:sx n="80" d="100"/>
          <a:sy n="80" d="100"/>
        </p:scale>
        <p:origin x="102" y="534"/>
      </p:cViewPr>
      <p:guideLst>
        <p:guide orient="horz" pos="2160"/>
        <p:guide pos="2880"/>
      </p:guideLst>
    </p:cSldViewPr>
  </p:slideViewPr>
  <p:notesTextViewPr>
    <p:cViewPr>
      <p:scale>
        <a:sx n="1" d="1"/>
        <a:sy n="1" d="1"/>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141DFC7-6CB1-47E8-A3C6-85FB07F42E42}" type="datetimeFigureOut">
              <a:rPr lang="en-US" smtClean="0"/>
              <a:t>9/30/2024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44D3A24-E8F3-4B6E-AC71-804FCBA2EF3F}" type="slidenum">
              <a:rPr lang="en-US" smtClean="0"/>
              <a:t>‹#›</a:t>
            </a:fld>
            <a:endParaRPr lang="en-US"/>
          </a:p>
        </p:txBody>
      </p:sp>
    </p:spTree>
    <p:extLst>
      <p:ext uri="{BB962C8B-B14F-4D97-AF65-F5344CB8AC3E}">
        <p14:creationId xmlns:p14="http://schemas.microsoft.com/office/powerpoint/2010/main" val="266031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1EE9B-B651-46D6-A0C2-B5DD6F5B3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401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4D3A24-E8F3-4B6E-AC71-804FCBA2EF3F}" type="slidenum">
              <a:rPr lang="en-US" smtClean="0"/>
              <a:t>27</a:t>
            </a:fld>
            <a:endParaRPr lang="en-US"/>
          </a:p>
        </p:txBody>
      </p:sp>
    </p:spTree>
    <p:extLst>
      <p:ext uri="{BB962C8B-B14F-4D97-AF65-F5344CB8AC3E}">
        <p14:creationId xmlns:p14="http://schemas.microsoft.com/office/powerpoint/2010/main" val="428830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533400"/>
            <a:ext cx="6934200" cy="1089025"/>
          </a:xfrm>
          <a:prstGeom prst="rect">
            <a:avLst/>
          </a:prstGeom>
        </p:spPr>
        <p:txBody>
          <a:bodyPr anchor="ctr">
            <a:normAutofit/>
          </a:bodyPr>
          <a:lstStyle>
            <a:lvl1pPr algn="l">
              <a:defRPr sz="3200" b="1">
                <a:solidFill>
                  <a:srgbClr val="0064A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1905000"/>
            <a:ext cx="8229600" cy="2133600"/>
          </a:xfrm>
          <a:prstGeom prst="rect">
            <a:avLst/>
          </a:prstGeom>
        </p:spPr>
        <p:txBody>
          <a:bodyPr>
            <a:normAutofit/>
          </a:bodyPr>
          <a:lstStyle>
            <a:lvl1pPr marL="0" indent="0" algn="l">
              <a:lnSpc>
                <a:spcPct val="100000"/>
              </a:lnSpc>
              <a:spcBef>
                <a:spcPts val="0"/>
              </a:spcBef>
              <a:spcAft>
                <a:spcPts val="1200"/>
              </a:spcAft>
              <a:buNone/>
              <a:defRPr sz="2400">
                <a:solidFill>
                  <a:srgbClr val="0064AC"/>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a:extLst>
              <a:ext uri="{FF2B5EF4-FFF2-40B4-BE49-F238E27FC236}">
                <a16:creationId xmlns:a16="http://schemas.microsoft.com/office/drawing/2014/main" id="{854144D3-CF73-4F20-8CEB-391C41A35949}"/>
              </a:ext>
            </a:extLst>
          </p:cNvPr>
          <p:cNvSpPr txBox="1"/>
          <p:nvPr userDrawn="1"/>
        </p:nvSpPr>
        <p:spPr>
          <a:xfrm>
            <a:off x="3886200" y="5638800"/>
            <a:ext cx="4876801" cy="369332"/>
          </a:xfrm>
          <a:prstGeom prst="rect">
            <a:avLst/>
          </a:prstGeom>
          <a:noFill/>
        </p:spPr>
        <p:txBody>
          <a:bodyPr wrap="square" rtlCol="0">
            <a:spAutoFit/>
          </a:bodyPr>
          <a:lstStyle/>
          <a:p>
            <a:pPr algn="r"/>
            <a:r>
              <a:rPr lang="en-US" sz="1800" i="1" dirty="0">
                <a:solidFill>
                  <a:srgbClr val="0064AC"/>
                </a:solidFill>
              </a:rPr>
              <a:t>Prepared by the Research &amp; Analysis Bureau </a:t>
            </a:r>
          </a:p>
        </p:txBody>
      </p:sp>
      <p:sp>
        <p:nvSpPr>
          <p:cNvPr id="8" name="TextBox 7">
            <a:extLst>
              <a:ext uri="{FF2B5EF4-FFF2-40B4-BE49-F238E27FC236}">
                <a16:creationId xmlns:a16="http://schemas.microsoft.com/office/drawing/2014/main" id="{DB3FCD57-CFC8-4DAE-99F8-D796E0217879}"/>
              </a:ext>
            </a:extLst>
          </p:cNvPr>
          <p:cNvSpPr txBox="1"/>
          <p:nvPr userDrawn="1"/>
        </p:nvSpPr>
        <p:spPr>
          <a:xfrm>
            <a:off x="381000" y="4419600"/>
            <a:ext cx="5791200" cy="1093633"/>
          </a:xfrm>
          <a:prstGeom prst="rect">
            <a:avLst/>
          </a:prstGeom>
          <a:noFill/>
        </p:spPr>
        <p:txBody>
          <a:bodyPr wrap="square" rtlCol="0">
            <a:spAutoFit/>
          </a:bodyPr>
          <a:lstStyle/>
          <a:p>
            <a:pPr eaLnBrk="1" hangingPunct="1">
              <a:lnSpc>
                <a:spcPct val="110000"/>
              </a:lnSpc>
              <a:spcBef>
                <a:spcPct val="20000"/>
              </a:spcBef>
              <a:buClr>
                <a:srgbClr val="800000"/>
              </a:buClr>
              <a:buFont typeface="Wingdings" panose="05000000000000000000" pitchFamily="2" charset="2"/>
              <a:buNone/>
            </a:pPr>
            <a:r>
              <a:rPr lang="en-US" altLang="en-US" sz="1800" i="0" dirty="0">
                <a:solidFill>
                  <a:srgbClr val="0070C0"/>
                </a:solidFill>
                <a:latin typeface="Arial" panose="020B0604020202020204" pitchFamily="34" charset="0"/>
                <a:cs typeface="Arial" panose="020B0604020202020204" pitchFamily="34" charset="0"/>
              </a:rPr>
              <a:t>Chris Sewell, Director</a:t>
            </a:r>
          </a:p>
          <a:p>
            <a:pPr eaLnBrk="1" hangingPunct="1">
              <a:lnSpc>
                <a:spcPct val="110000"/>
              </a:lnSpc>
              <a:spcBef>
                <a:spcPct val="20000"/>
              </a:spcBef>
              <a:buClr>
                <a:srgbClr val="800000"/>
              </a:buClr>
              <a:buFont typeface="Wingdings" panose="05000000000000000000" pitchFamily="2" charset="2"/>
              <a:buNone/>
            </a:pPr>
            <a:r>
              <a:rPr lang="en-US" altLang="en-US" sz="1800" i="0" dirty="0">
                <a:solidFill>
                  <a:srgbClr val="0070C0"/>
                </a:solidFill>
                <a:latin typeface="Arial" panose="020B0604020202020204" pitchFamily="34" charset="0"/>
                <a:cs typeface="Arial" panose="020B0604020202020204" pitchFamily="34" charset="0"/>
              </a:rPr>
              <a:t>Troy Jordan &amp; Josh Marhevka, Deputy Directors</a:t>
            </a:r>
          </a:p>
          <a:p>
            <a:pPr eaLnBrk="1" hangingPunct="1">
              <a:lnSpc>
                <a:spcPct val="110000"/>
              </a:lnSpc>
              <a:spcBef>
                <a:spcPct val="20000"/>
              </a:spcBef>
              <a:buClr>
                <a:srgbClr val="800000"/>
              </a:buClr>
              <a:buFont typeface="Wingdings" panose="05000000000000000000" pitchFamily="2" charset="2"/>
              <a:buNone/>
            </a:pPr>
            <a:r>
              <a:rPr lang="en-US" altLang="en-US" sz="1800" i="0" dirty="0">
                <a:solidFill>
                  <a:srgbClr val="0070C0"/>
                </a:solidFill>
                <a:latin typeface="Arial" panose="020B0604020202020204" pitchFamily="34" charset="0"/>
                <a:cs typeface="Arial" panose="020B0604020202020204" pitchFamily="34" charset="0"/>
              </a:rPr>
              <a:t>David Schmidt, Chief Economist</a:t>
            </a:r>
          </a:p>
        </p:txBody>
      </p:sp>
      <p:sp>
        <p:nvSpPr>
          <p:cNvPr id="4" name="Rectangle 3">
            <a:extLst>
              <a:ext uri="{FF2B5EF4-FFF2-40B4-BE49-F238E27FC236}">
                <a16:creationId xmlns:a16="http://schemas.microsoft.com/office/drawing/2014/main" id="{A06123D3-0DEF-475F-B51D-EE57E3FEB60B}"/>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5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A1D2-35E7-4946-A701-C15F15B33B9F}"/>
              </a:ext>
            </a:extLst>
          </p:cNvPr>
          <p:cNvSpPr>
            <a:spLocks noGrp="1"/>
          </p:cNvSpPr>
          <p:nvPr>
            <p:ph type="title"/>
          </p:nvPr>
        </p:nvSpPr>
        <p:spPr>
          <a:xfrm>
            <a:off x="304800" y="274638"/>
            <a:ext cx="8534400" cy="792162"/>
          </a:xfrm>
          <a:prstGeom prst="rect">
            <a:avLst/>
          </a:prstGeom>
        </p:spPr>
        <p:txBody>
          <a:bodyPr anchor="b">
            <a:normAutofit/>
          </a:bodyPr>
          <a:lstStyle>
            <a:lvl1pPr algn="ctr">
              <a:defRPr sz="3600" b="0">
                <a:solidFill>
                  <a:srgbClr val="0064A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DFC5B27F-DDF4-4B27-B221-89D1055C1859}"/>
              </a:ext>
            </a:extLst>
          </p:cNvPr>
          <p:cNvSpPr>
            <a:spLocks noGrp="1"/>
          </p:cNvSpPr>
          <p:nvPr>
            <p:ph sz="quarter" idx="10"/>
          </p:nvPr>
        </p:nvSpPr>
        <p:spPr>
          <a:xfrm>
            <a:off x="381000" y="1219200"/>
            <a:ext cx="8382000" cy="4724400"/>
          </a:xfrm>
          <a:prstGeom prst="rect">
            <a:avLst/>
          </a:prstGeom>
        </p:spPr>
        <p:txBody>
          <a:bodyPr/>
          <a:lstStyle>
            <a:lvl1pPr marL="457200" indent="-457200">
              <a:buFont typeface="Arial" panose="020B0604020202020204" pitchFamily="34" charset="0"/>
              <a:buChar char="•"/>
              <a:defRPr>
                <a:solidFill>
                  <a:srgbClr val="0064AC"/>
                </a:solidFill>
              </a:defRPr>
            </a:lvl1pPr>
            <a:lvl2pPr marL="800100" indent="-342900">
              <a:buFont typeface="Arial" panose="020B0604020202020204" pitchFamily="34" charset="0"/>
              <a:buChar char="•"/>
              <a:defRPr>
                <a:solidFill>
                  <a:srgbClr val="0064AC"/>
                </a:solidFill>
              </a:defRPr>
            </a:lvl2pPr>
            <a:lvl3pPr marL="1257300" indent="-342900">
              <a:buFont typeface="Arial" panose="020B0604020202020204" pitchFamily="34" charset="0"/>
              <a:buChar char="•"/>
              <a:defRPr>
                <a:solidFill>
                  <a:srgbClr val="0064AC"/>
                </a:solidFill>
              </a:defRPr>
            </a:lvl3pPr>
            <a:lvl4pPr marL="1657350" indent="-285750">
              <a:buFont typeface="Arial" panose="020B0604020202020204" pitchFamily="34" charset="0"/>
              <a:buChar char="•"/>
              <a:defRPr>
                <a:solidFill>
                  <a:srgbClr val="0064AC"/>
                </a:solidFill>
              </a:defRPr>
            </a:lvl4pPr>
            <a:lvl5pPr marL="2114550" indent="-285750">
              <a:buFont typeface="Arial" panose="020B0604020202020204" pitchFamily="34" charset="0"/>
              <a:buChar char="•"/>
              <a:defRPr>
                <a:solidFill>
                  <a:srgbClr val="0064A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D9868A85-240B-4498-98FF-33A3FC1DEB6E}"/>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15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E2C90-C674-4537-B755-754D8914E3DE}"/>
              </a:ext>
            </a:extLst>
          </p:cNvPr>
          <p:cNvSpPr/>
          <p:nvPr userDrawn="1"/>
        </p:nvSpPr>
        <p:spPr>
          <a:xfrm>
            <a:off x="533400" y="457200"/>
            <a:ext cx="8077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CF0E5C5-95E4-462D-9E64-FC391CE2200B}"/>
              </a:ext>
            </a:extLst>
          </p:cNvPr>
          <p:cNvSpPr>
            <a:spLocks noGrp="1"/>
          </p:cNvSpPr>
          <p:nvPr>
            <p:ph type="title"/>
          </p:nvPr>
        </p:nvSpPr>
        <p:spPr>
          <a:xfrm>
            <a:off x="304800" y="76200"/>
            <a:ext cx="8534400" cy="5943599"/>
          </a:xfrm>
        </p:spPr>
        <p:txBody>
          <a:bodyPr anchor="ctr">
            <a:normAutofit/>
          </a:bodyPr>
          <a:lstStyle>
            <a:lvl1pPr algn="ctr">
              <a:defRPr sz="3600"/>
            </a:lvl1pPr>
          </a:lstStyle>
          <a:p>
            <a:r>
              <a:rPr lang="en-US" dirty="0"/>
              <a:t>Click to edit Master title style</a:t>
            </a:r>
          </a:p>
        </p:txBody>
      </p:sp>
      <p:sp>
        <p:nvSpPr>
          <p:cNvPr id="4" name="Rectangle 3">
            <a:extLst>
              <a:ext uri="{FF2B5EF4-FFF2-40B4-BE49-F238E27FC236}">
                <a16:creationId xmlns:a16="http://schemas.microsoft.com/office/drawing/2014/main" id="{82B18E69-7AA6-4EB4-9768-DA0C97FDD850}"/>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2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chor="b">
            <a:normAutofit/>
          </a:bodyPr>
          <a:lstStyle>
            <a:lvl1pPr algn="ctr">
              <a:defRPr sz="3600" b="0">
                <a:solidFill>
                  <a:srgbClr val="0064A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C962357D-DAFA-4161-9336-6A139C81B7B7}"/>
              </a:ext>
            </a:extLst>
          </p:cNvPr>
          <p:cNvSpPr>
            <a:spLocks noGrp="1"/>
          </p:cNvSpPr>
          <p:nvPr>
            <p:ph sz="quarter" idx="10"/>
          </p:nvPr>
        </p:nvSpPr>
        <p:spPr>
          <a:xfrm>
            <a:off x="304800" y="1219200"/>
            <a:ext cx="2971800" cy="4724400"/>
          </a:xfrm>
          <a:prstGeom prst="rect">
            <a:avLst/>
          </a:prstGeom>
        </p:spPr>
        <p:txBody>
          <a:bodyPr>
            <a:normAutofit/>
          </a:bodyPr>
          <a:lstStyle>
            <a:lvl1pPr marL="0" indent="0">
              <a:spcBef>
                <a:spcPts val="0"/>
              </a:spcBef>
              <a:spcAft>
                <a:spcPts val="1200"/>
              </a:spcAft>
              <a:buNone/>
              <a:defRPr sz="2000">
                <a:solidFill>
                  <a:srgbClr val="0064AC"/>
                </a:solidFill>
              </a:defRPr>
            </a:lvl1pPr>
            <a:lvl2pPr marL="182880" indent="-182880">
              <a:spcBef>
                <a:spcPts val="0"/>
              </a:spcBef>
              <a:spcAft>
                <a:spcPts val="600"/>
              </a:spcAft>
              <a:buFont typeface="Arial" panose="020B0604020202020204" pitchFamily="34" charset="0"/>
              <a:buChar char="•"/>
              <a:defRPr sz="2000">
                <a:solidFill>
                  <a:srgbClr val="0064AC"/>
                </a:solidFill>
              </a:defRPr>
            </a:lvl2pPr>
            <a:lvl3pPr marL="0" indent="-182880">
              <a:buFont typeface="Courier New" panose="02070309020205020404" pitchFamily="49" charset="0"/>
              <a:buChar char="o"/>
              <a:defRPr sz="2000">
                <a:solidFill>
                  <a:srgbClr val="0064AC"/>
                </a:solidFill>
              </a:defRPr>
            </a:lvl3pPr>
            <a:lvl4pPr marL="0" indent="-182880">
              <a:buFont typeface="Arial" panose="020B0604020202020204" pitchFamily="34" charset="0"/>
              <a:buChar char="•"/>
              <a:defRPr sz="1800">
                <a:solidFill>
                  <a:srgbClr val="0064AC"/>
                </a:solidFill>
              </a:defRPr>
            </a:lvl4pPr>
            <a:lvl5pPr marL="182880" indent="-182880">
              <a:buFont typeface="Arial" panose="020B0604020202020204" pitchFamily="34" charset="0"/>
              <a:buChar char="•"/>
              <a:defRPr sz="1600">
                <a:solidFill>
                  <a:srgbClr val="0064AC"/>
                </a:solidFill>
              </a:defRPr>
            </a:lvl5pPr>
          </a:lstStyle>
          <a:p>
            <a:pPr lvl="0"/>
            <a:r>
              <a:rPr lang="en-US" dirty="0"/>
              <a:t>Click to edit Master text styles</a:t>
            </a:r>
          </a:p>
          <a:p>
            <a:pPr lvl="1"/>
            <a:r>
              <a:rPr lang="en-US" dirty="0"/>
              <a:t>Second level</a:t>
            </a:r>
          </a:p>
          <a:p>
            <a:pPr lvl="4"/>
            <a:r>
              <a:rPr lang="en-US" dirty="0"/>
              <a:t>Third level</a:t>
            </a:r>
          </a:p>
        </p:txBody>
      </p:sp>
      <p:sp>
        <p:nvSpPr>
          <p:cNvPr id="6" name="Content Placeholder 5">
            <a:extLst>
              <a:ext uri="{FF2B5EF4-FFF2-40B4-BE49-F238E27FC236}">
                <a16:creationId xmlns:a16="http://schemas.microsoft.com/office/drawing/2014/main" id="{CDA9109D-73DC-43EB-9C0B-0EDAA0099E38}"/>
              </a:ext>
            </a:extLst>
          </p:cNvPr>
          <p:cNvSpPr>
            <a:spLocks noGrp="1"/>
          </p:cNvSpPr>
          <p:nvPr>
            <p:ph sz="quarter" idx="11"/>
          </p:nvPr>
        </p:nvSpPr>
        <p:spPr>
          <a:xfrm>
            <a:off x="3352800" y="1219200"/>
            <a:ext cx="5486400" cy="4724400"/>
          </a:xfrm>
          <a:prstGeom prst="rect">
            <a:avLst/>
          </a:prstGeom>
        </p:spPr>
        <p:txBody>
          <a:bodyPr/>
          <a:lstStyle>
            <a:lvl1pPr>
              <a:defRPr>
                <a:solidFill>
                  <a:srgbClr val="0064AC"/>
                </a:solidFill>
              </a:defRPr>
            </a:lvl1pPr>
            <a:lvl2pPr>
              <a:defRPr>
                <a:solidFill>
                  <a:srgbClr val="0064AC"/>
                </a:solidFill>
              </a:defRPr>
            </a:lvl2pPr>
            <a:lvl3pPr>
              <a:defRPr>
                <a:solidFill>
                  <a:srgbClr val="0064AC"/>
                </a:solidFill>
              </a:defRPr>
            </a:lvl3pPr>
            <a:lvl4pPr>
              <a:defRPr>
                <a:solidFill>
                  <a:srgbClr val="0064AC"/>
                </a:solidFill>
              </a:defRPr>
            </a:lvl4pPr>
            <a:lvl5pPr>
              <a:defRPr>
                <a:solidFill>
                  <a:srgbClr val="0064A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3BAE8537-AB89-4BAD-B21E-BC24EFDC8842}"/>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752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C83B5C9E-4D58-4EF8-A5C6-9FC0C89CDF45}"/>
              </a:ext>
            </a:extLst>
          </p:cNvPr>
          <p:cNvSpPr>
            <a:spLocks noGrp="1"/>
          </p:cNvSpPr>
          <p:nvPr>
            <p:ph type="title"/>
          </p:nvPr>
        </p:nvSpPr>
        <p:spPr>
          <a:xfrm>
            <a:off x="1905000" y="363738"/>
            <a:ext cx="6972300" cy="1325563"/>
          </a:xfrm>
          <a:prstGeom prst="rect">
            <a:avLst/>
          </a:prstGeom>
        </p:spPr>
        <p:txBody>
          <a:bodyPr vert="horz" lIns="91440" tIns="45720" rIns="91440" bIns="45720" rtlCol="0" anchor="b">
            <a:normAutofit/>
          </a:bodyPr>
          <a:lstStyle/>
          <a:p>
            <a:r>
              <a:rPr lang="en-US" dirty="0"/>
              <a:t>Click to edit Master title style</a:t>
            </a:r>
          </a:p>
        </p:txBody>
      </p:sp>
      <p:sp>
        <p:nvSpPr>
          <p:cNvPr id="9" name="Text Placeholder 8">
            <a:extLst>
              <a:ext uri="{FF2B5EF4-FFF2-40B4-BE49-F238E27FC236}">
                <a16:creationId xmlns:a16="http://schemas.microsoft.com/office/drawing/2014/main" id="{44FC19E8-E3E5-4F6D-9639-AB8D0534902D}"/>
              </a:ext>
            </a:extLst>
          </p:cNvPr>
          <p:cNvSpPr>
            <a:spLocks noGrp="1"/>
          </p:cNvSpPr>
          <p:nvPr>
            <p:ph type="body" idx="1"/>
          </p:nvPr>
        </p:nvSpPr>
        <p:spPr>
          <a:xfrm>
            <a:off x="380998" y="1828800"/>
            <a:ext cx="8382001" cy="2590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016415"/>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56" r:id="rId4"/>
  </p:sldLayoutIdLst>
  <p:txStyles>
    <p:titleStyle>
      <a:lvl1pPr algn="l" defTabSz="914400" rtl="0" eaLnBrk="1" latinLnBrk="0" hangingPunct="1">
        <a:spcBef>
          <a:spcPct val="0"/>
        </a:spcBef>
        <a:buNone/>
        <a:defRPr lang="en-US" sz="3200" b="1" kern="1200" dirty="0">
          <a:solidFill>
            <a:srgbClr val="0064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itchFamily="34" charset="0"/>
        <a:buNone/>
        <a:defRPr sz="2800" kern="1200">
          <a:solidFill>
            <a:srgbClr val="0064A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400" kern="1200">
          <a:solidFill>
            <a:srgbClr val="0064AC"/>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2000" kern="1200">
          <a:solidFill>
            <a:srgbClr val="0064AC"/>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533400"/>
            <a:ext cx="6934200" cy="1089025"/>
          </a:xfrm>
          <a:prstGeom prst="rect">
            <a:avLst/>
          </a:prstGeom>
        </p:spPr>
        <p:txBody>
          <a:bodyPr/>
          <a:lstStyle/>
          <a:p>
            <a:pPr marL="0" lvl="0" indent="0">
              <a:buNone/>
            </a:pPr>
            <a:r>
              <a:rPr dirty="0"/>
              <a:t>Nevada’s Employment Outlook and UI Trust Fund Forecast</a:t>
            </a:r>
          </a:p>
        </p:txBody>
      </p:sp>
      <p:sp>
        <p:nvSpPr>
          <p:cNvPr id="3" name="Subtitle 2"/>
          <p:cNvSpPr>
            <a:spLocks noGrp="1"/>
          </p:cNvSpPr>
          <p:nvPr>
            <p:ph type="subTitle" idx="1"/>
          </p:nvPr>
        </p:nvSpPr>
        <p:spPr>
          <a:xfrm>
            <a:off x="457200" y="1905000"/>
            <a:ext cx="8229600" cy="2133600"/>
          </a:xfrm>
          <a:prstGeom prst="rect">
            <a:avLst/>
          </a:prstGeom>
        </p:spPr>
        <p:txBody>
          <a:bodyPr/>
          <a:lstStyle/>
          <a:p>
            <a:pPr marL="0" lvl="0" indent="0">
              <a:buNone/>
            </a:pPr>
            <a:r>
              <a:rPr lang="en-US" dirty="0"/>
              <a:t>Presentation to Small Business Workshop</a:t>
            </a:r>
          </a:p>
          <a:p>
            <a:pPr marL="0" lvl="0" indent="0">
              <a:buNone/>
            </a:pPr>
            <a:r>
              <a:rPr lang="en-US" dirty="0"/>
              <a:t>September 30, 2024</a:t>
            </a:r>
            <a:br>
              <a:rPr dirty="0"/>
            </a:br>
            <a:br>
              <a:rPr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6C02B-F250-38EE-D2B7-59D764600A6E}"/>
            </a:ext>
          </a:extLst>
        </p:cNvPr>
        <p:cNvGrpSpPr/>
        <p:nvPr/>
      </p:nvGrpSpPr>
      <p:grpSpPr>
        <a:xfrm>
          <a:off x="0" y="0"/>
          <a:ext cx="0" cy="0"/>
          <a:chOff x="0" y="0"/>
          <a:chExt cx="0" cy="0"/>
        </a:xfrm>
      </p:grpSpPr>
      <p:pic>
        <p:nvPicPr>
          <p:cNvPr id="5" name="Picture 4" descr="A graph of a line graph&#10;&#10;Description automatically generated with medium confidence">
            <a:extLst>
              <a:ext uri="{FF2B5EF4-FFF2-40B4-BE49-F238E27FC236}">
                <a16:creationId xmlns:a16="http://schemas.microsoft.com/office/drawing/2014/main" id="{6BF5AB64-A652-426C-4962-FCE24AB7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534400" cy="4800600"/>
          </a:xfrm>
          <a:prstGeom prst="rect">
            <a:avLst/>
          </a:prstGeom>
        </p:spPr>
      </p:pic>
      <p:sp>
        <p:nvSpPr>
          <p:cNvPr id="2" name="Title 1">
            <a:extLst>
              <a:ext uri="{FF2B5EF4-FFF2-40B4-BE49-F238E27FC236}">
                <a16:creationId xmlns:a16="http://schemas.microsoft.com/office/drawing/2014/main" id="{4DDEC365-E542-E042-6D24-36B3565648C4}"/>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Most Unemployment not from Job Loss</a:t>
            </a:r>
            <a:endParaRPr dirty="0"/>
          </a:p>
        </p:txBody>
      </p:sp>
      <p:sp>
        <p:nvSpPr>
          <p:cNvPr id="6" name="Oval 5">
            <a:extLst>
              <a:ext uri="{FF2B5EF4-FFF2-40B4-BE49-F238E27FC236}">
                <a16:creationId xmlns:a16="http://schemas.microsoft.com/office/drawing/2014/main" id="{7C57684E-EE23-6B57-3870-CCCADF375007}"/>
              </a:ext>
            </a:extLst>
          </p:cNvPr>
          <p:cNvSpPr/>
          <p:nvPr/>
        </p:nvSpPr>
        <p:spPr>
          <a:xfrm>
            <a:off x="6248400" y="2057400"/>
            <a:ext cx="609600" cy="533400"/>
          </a:xfrm>
          <a:prstGeom prst="ellipse">
            <a:avLst/>
          </a:prstGeom>
          <a:noFill/>
          <a:ln>
            <a:solidFill>
              <a:srgbClr val="EB2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955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6C02B-F250-38EE-D2B7-59D764600A6E}"/>
            </a:ext>
          </a:extLst>
        </p:cNvPr>
        <p:cNvGrpSpPr/>
        <p:nvPr/>
      </p:nvGrpSpPr>
      <p:grpSpPr>
        <a:xfrm>
          <a:off x="0" y="0"/>
          <a:ext cx="0" cy="0"/>
          <a:chOff x="0" y="0"/>
          <a:chExt cx="0" cy="0"/>
        </a:xfrm>
      </p:grpSpPr>
      <p:pic>
        <p:nvPicPr>
          <p:cNvPr id="4" name="Picture 3" descr="A graph of lines and points&#10;&#10;Description automatically generated with medium confidence">
            <a:extLst>
              <a:ext uri="{FF2B5EF4-FFF2-40B4-BE49-F238E27FC236}">
                <a16:creationId xmlns:a16="http://schemas.microsoft.com/office/drawing/2014/main" id="{EF3E629B-F9CD-E910-4787-60DCA6FC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143000"/>
            <a:ext cx="8534400" cy="4800600"/>
          </a:xfrm>
          <a:prstGeom prst="rect">
            <a:avLst/>
          </a:prstGeom>
        </p:spPr>
      </p:pic>
      <p:sp>
        <p:nvSpPr>
          <p:cNvPr id="2" name="Title 1">
            <a:extLst>
              <a:ext uri="{FF2B5EF4-FFF2-40B4-BE49-F238E27FC236}">
                <a16:creationId xmlns:a16="http://schemas.microsoft.com/office/drawing/2014/main" id="{4DDEC365-E542-E042-6D24-36B3565648C4}"/>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Most Unemployment Under 14 Weeks</a:t>
            </a:r>
            <a:endParaRPr dirty="0"/>
          </a:p>
        </p:txBody>
      </p:sp>
      <p:sp>
        <p:nvSpPr>
          <p:cNvPr id="6" name="Oval 5">
            <a:extLst>
              <a:ext uri="{FF2B5EF4-FFF2-40B4-BE49-F238E27FC236}">
                <a16:creationId xmlns:a16="http://schemas.microsoft.com/office/drawing/2014/main" id="{7BD4AEE1-2ED8-5713-DCC5-47DFB6211220}"/>
              </a:ext>
            </a:extLst>
          </p:cNvPr>
          <p:cNvSpPr/>
          <p:nvPr/>
        </p:nvSpPr>
        <p:spPr>
          <a:xfrm>
            <a:off x="6019800" y="2133600"/>
            <a:ext cx="609600" cy="533400"/>
          </a:xfrm>
          <a:prstGeom prst="ellipse">
            <a:avLst/>
          </a:prstGeom>
          <a:noFill/>
          <a:ln>
            <a:solidFill>
              <a:srgbClr val="EB2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919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Retirement Rate is Stable</a:t>
            </a:r>
            <a:endParaRPr dirty="0"/>
          </a:p>
        </p:txBody>
      </p:sp>
      <p:pic>
        <p:nvPicPr>
          <p:cNvPr id="5" name="Picture 4" descr="A graph with a line going up&#10;&#10;Description automatically generated">
            <a:extLst>
              <a:ext uri="{FF2B5EF4-FFF2-40B4-BE49-F238E27FC236}">
                <a16:creationId xmlns:a16="http://schemas.microsoft.com/office/drawing/2014/main" id="{268B5F3A-7BA6-0E08-9D5D-7F06F4861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22" y="1143000"/>
            <a:ext cx="8427555" cy="4740500"/>
          </a:xfrm>
          <a:prstGeom prst="rect">
            <a:avLst/>
          </a:prstGeom>
        </p:spPr>
      </p:pic>
    </p:spTree>
    <p:extLst>
      <p:ext uri="{BB962C8B-B14F-4D97-AF65-F5344CB8AC3E}">
        <p14:creationId xmlns:p14="http://schemas.microsoft.com/office/powerpoint/2010/main" val="220825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fontScale="90000"/>
          </a:bodyPr>
          <a:lstStyle/>
          <a:p>
            <a:pPr marL="0" lvl="0" indent="0">
              <a:buNone/>
            </a:pPr>
            <a:r>
              <a:rPr lang="en-US" dirty="0"/>
              <a:t>Participation Excluding Retirement is Rising</a:t>
            </a:r>
            <a:endParaRPr dirty="0"/>
          </a:p>
        </p:txBody>
      </p:sp>
      <p:pic>
        <p:nvPicPr>
          <p:cNvPr id="4" name="Picture 3" descr="A graph showing a line&#10;&#10;Description automatically generated">
            <a:extLst>
              <a:ext uri="{FF2B5EF4-FFF2-40B4-BE49-F238E27FC236}">
                <a16:creationId xmlns:a16="http://schemas.microsoft.com/office/drawing/2014/main" id="{6A0A6A36-7CB3-7E20-27BB-4A7FDBE6E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22" y="1126900"/>
            <a:ext cx="8427555" cy="4740500"/>
          </a:xfrm>
          <a:prstGeom prst="rect">
            <a:avLst/>
          </a:prstGeom>
        </p:spPr>
      </p:pic>
    </p:spTree>
    <p:extLst>
      <p:ext uri="{BB962C8B-B14F-4D97-AF65-F5344CB8AC3E}">
        <p14:creationId xmlns:p14="http://schemas.microsoft.com/office/powerpoint/2010/main" val="133238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UI Duration and Exhaustions Rising</a:t>
            </a:r>
            <a:endParaRPr dirty="0"/>
          </a:p>
        </p:txBody>
      </p:sp>
      <p:pic>
        <p:nvPicPr>
          <p:cNvPr id="4" name="Picture 3">
            <a:extLst>
              <a:ext uri="{FF2B5EF4-FFF2-40B4-BE49-F238E27FC236}">
                <a16:creationId xmlns:a16="http://schemas.microsoft.com/office/drawing/2014/main" id="{E619C2C8-7AEC-5674-6229-591CF716BF24}"/>
              </a:ext>
            </a:extLst>
          </p:cNvPr>
          <p:cNvPicPr>
            <a:picLocks noChangeAspect="1"/>
          </p:cNvPicPr>
          <p:nvPr/>
        </p:nvPicPr>
        <p:blipFill>
          <a:blip r:embed="rId3"/>
          <a:stretch>
            <a:fillRect/>
          </a:stretch>
        </p:blipFill>
        <p:spPr>
          <a:xfrm>
            <a:off x="762525" y="2130472"/>
            <a:ext cx="7618949" cy="3813447"/>
          </a:xfrm>
          <a:prstGeom prst="rect">
            <a:avLst/>
          </a:prstGeom>
        </p:spPr>
      </p:pic>
      <p:pic>
        <p:nvPicPr>
          <p:cNvPr id="6" name="Picture 5">
            <a:extLst>
              <a:ext uri="{FF2B5EF4-FFF2-40B4-BE49-F238E27FC236}">
                <a16:creationId xmlns:a16="http://schemas.microsoft.com/office/drawing/2014/main" id="{7AA8E998-4E23-63D5-611C-69B2CE28B2CD}"/>
              </a:ext>
            </a:extLst>
          </p:cNvPr>
          <p:cNvPicPr>
            <a:picLocks noChangeAspect="1"/>
          </p:cNvPicPr>
          <p:nvPr/>
        </p:nvPicPr>
        <p:blipFill>
          <a:blip r:embed="rId4"/>
          <a:stretch>
            <a:fillRect/>
          </a:stretch>
        </p:blipFill>
        <p:spPr>
          <a:xfrm>
            <a:off x="281238" y="1143001"/>
            <a:ext cx="8534400" cy="911270"/>
          </a:xfrm>
          <a:prstGeom prst="rect">
            <a:avLst/>
          </a:prstGeom>
        </p:spPr>
      </p:pic>
    </p:spTree>
    <p:extLst>
      <p:ext uri="{BB962C8B-B14F-4D97-AF65-F5344CB8AC3E}">
        <p14:creationId xmlns:p14="http://schemas.microsoft.com/office/powerpoint/2010/main" val="284243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New UI Claims</a:t>
            </a:r>
            <a:endParaRPr dirty="0"/>
          </a:p>
        </p:txBody>
      </p:sp>
      <p:pic>
        <p:nvPicPr>
          <p:cNvPr id="7" name="Picture 6" descr="A screen shot of a black screen">
            <a:extLst>
              <a:ext uri="{FF2B5EF4-FFF2-40B4-BE49-F238E27FC236}">
                <a16:creationId xmlns:a16="http://schemas.microsoft.com/office/drawing/2014/main" id="{262C2F56-42CC-B865-7CE8-C23CB5E69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47354"/>
            <a:ext cx="8153400" cy="4447309"/>
          </a:xfrm>
          <a:prstGeom prst="rect">
            <a:avLst/>
          </a:prstGeom>
        </p:spPr>
      </p:pic>
    </p:spTree>
    <p:extLst>
      <p:ext uri="{BB962C8B-B14F-4D97-AF65-F5344CB8AC3E}">
        <p14:creationId xmlns:p14="http://schemas.microsoft.com/office/powerpoint/2010/main" val="421109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New UI Claims</a:t>
            </a:r>
            <a:endParaRPr dirty="0"/>
          </a:p>
        </p:txBody>
      </p:sp>
      <p:pic>
        <p:nvPicPr>
          <p:cNvPr id="4" name="Picture 3" descr="A graph with lines and lines on it">
            <a:extLst>
              <a:ext uri="{FF2B5EF4-FFF2-40B4-BE49-F238E27FC236}">
                <a16:creationId xmlns:a16="http://schemas.microsoft.com/office/drawing/2014/main" id="{5ED13C73-A611-9CAF-C919-B48FB67A3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43000"/>
            <a:ext cx="8382000" cy="4724400"/>
          </a:xfrm>
          <a:prstGeom prst="rect">
            <a:avLst/>
          </a:prstGeom>
        </p:spPr>
      </p:pic>
    </p:spTree>
    <p:extLst>
      <p:ext uri="{BB962C8B-B14F-4D97-AF65-F5344CB8AC3E}">
        <p14:creationId xmlns:p14="http://schemas.microsoft.com/office/powerpoint/2010/main" val="272945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UI Benefits</a:t>
            </a:r>
            <a:endParaRPr dirty="0"/>
          </a:p>
        </p:txBody>
      </p:sp>
      <p:pic>
        <p:nvPicPr>
          <p:cNvPr id="4" name="Picture 3" descr="A graph with lines and numbers">
            <a:extLst>
              <a:ext uri="{FF2B5EF4-FFF2-40B4-BE49-F238E27FC236}">
                <a16:creationId xmlns:a16="http://schemas.microsoft.com/office/drawing/2014/main" id="{AEE0EFA3-36E0-4B41-D28D-6A9E04659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29590"/>
            <a:ext cx="8534400" cy="4637809"/>
          </a:xfrm>
          <a:prstGeom prst="rect">
            <a:avLst/>
          </a:prstGeom>
        </p:spPr>
      </p:pic>
    </p:spTree>
    <p:extLst>
      <p:ext uri="{BB962C8B-B14F-4D97-AF65-F5344CB8AC3E}">
        <p14:creationId xmlns:p14="http://schemas.microsoft.com/office/powerpoint/2010/main" val="365771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lines and numbers">
            <a:extLst>
              <a:ext uri="{FF2B5EF4-FFF2-40B4-BE49-F238E27FC236}">
                <a16:creationId xmlns:a16="http://schemas.microsoft.com/office/drawing/2014/main" id="{A6D8C476-824F-ADAE-B02C-D2E347C91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983" y="1066800"/>
            <a:ext cx="8588218" cy="4876800"/>
          </a:xfrm>
          <a:prstGeom prst="rect">
            <a:avLst/>
          </a:prstGeom>
        </p:spPr>
      </p:pic>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UI Contributions</a:t>
            </a:r>
            <a:endParaRPr dirty="0"/>
          </a:p>
        </p:txBody>
      </p:sp>
      <p:sp>
        <p:nvSpPr>
          <p:cNvPr id="6" name="Rectangle 5">
            <a:extLst>
              <a:ext uri="{FF2B5EF4-FFF2-40B4-BE49-F238E27FC236}">
                <a16:creationId xmlns:a16="http://schemas.microsoft.com/office/drawing/2014/main" id="{D1D519A5-00A5-3126-FDC6-06308ECFA5DB}"/>
              </a:ext>
            </a:extLst>
          </p:cNvPr>
          <p:cNvSpPr/>
          <p:nvPr/>
        </p:nvSpPr>
        <p:spPr>
          <a:xfrm>
            <a:off x="4156964" y="3581400"/>
            <a:ext cx="1024636" cy="1821066"/>
          </a:xfrm>
          <a:prstGeom prst="rect">
            <a:avLst/>
          </a:prstGeom>
          <a:solidFill>
            <a:srgbClr val="4F81BD">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9F4284-8F1A-C956-780B-16A1905385CB}"/>
              </a:ext>
            </a:extLst>
          </p:cNvPr>
          <p:cNvSpPr txBox="1"/>
          <p:nvPr/>
        </p:nvSpPr>
        <p:spPr>
          <a:xfrm>
            <a:off x="458797" y="3090759"/>
            <a:ext cx="4469823" cy="338554"/>
          </a:xfrm>
          <a:prstGeom prst="rect">
            <a:avLst/>
          </a:prstGeom>
          <a:noFill/>
        </p:spPr>
        <p:txBody>
          <a:bodyPr wrap="square" rtlCol="0">
            <a:spAutoFit/>
          </a:bodyPr>
          <a:lstStyle/>
          <a:p>
            <a:pPr algn="r"/>
            <a:r>
              <a:rPr lang="en-US" sz="1600" dirty="0"/>
              <a:t>Rates increased to 2.25% following Great Recession</a:t>
            </a:r>
          </a:p>
        </p:txBody>
      </p:sp>
      <p:sp>
        <p:nvSpPr>
          <p:cNvPr id="8" name="Rectangle 7">
            <a:extLst>
              <a:ext uri="{FF2B5EF4-FFF2-40B4-BE49-F238E27FC236}">
                <a16:creationId xmlns:a16="http://schemas.microsoft.com/office/drawing/2014/main" id="{F75D582C-3FFA-F654-7FD1-20C6E807516E}"/>
              </a:ext>
            </a:extLst>
          </p:cNvPr>
          <p:cNvSpPr/>
          <p:nvPr/>
        </p:nvSpPr>
        <p:spPr>
          <a:xfrm>
            <a:off x="5181600" y="2724463"/>
            <a:ext cx="1068264" cy="2646626"/>
          </a:xfrm>
          <a:prstGeom prst="rect">
            <a:avLst/>
          </a:prstGeom>
          <a:solidFill>
            <a:srgbClr val="3FC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DFCB1B-01E3-C182-FB01-836D90998067}"/>
              </a:ext>
            </a:extLst>
          </p:cNvPr>
          <p:cNvSpPr txBox="1"/>
          <p:nvPr/>
        </p:nvSpPr>
        <p:spPr>
          <a:xfrm>
            <a:off x="1107500" y="2446924"/>
            <a:ext cx="5105399" cy="338554"/>
          </a:xfrm>
          <a:prstGeom prst="rect">
            <a:avLst/>
          </a:prstGeom>
          <a:noFill/>
        </p:spPr>
        <p:txBody>
          <a:bodyPr wrap="square" rtlCol="0">
            <a:spAutoFit/>
          </a:bodyPr>
          <a:lstStyle/>
          <a:p>
            <a:pPr algn="r"/>
            <a:r>
              <a:rPr lang="en-US" sz="1600" dirty="0"/>
              <a:t>Rates cut to 1.95% and held flat during UI bond repayment</a:t>
            </a:r>
          </a:p>
        </p:txBody>
      </p:sp>
      <p:sp>
        <p:nvSpPr>
          <p:cNvPr id="10" name="Rectangle 9">
            <a:extLst>
              <a:ext uri="{FF2B5EF4-FFF2-40B4-BE49-F238E27FC236}">
                <a16:creationId xmlns:a16="http://schemas.microsoft.com/office/drawing/2014/main" id="{CA567EE5-4B92-ED9B-2067-167D44A86933}"/>
              </a:ext>
            </a:extLst>
          </p:cNvPr>
          <p:cNvSpPr/>
          <p:nvPr/>
        </p:nvSpPr>
        <p:spPr>
          <a:xfrm>
            <a:off x="6249864" y="1486911"/>
            <a:ext cx="2435339" cy="3884177"/>
          </a:xfrm>
          <a:prstGeom prst="rect">
            <a:avLst/>
          </a:prstGeom>
          <a:solidFill>
            <a:srgbClr val="EB21A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57B49E-1895-4874-E8A4-1334C5630931}"/>
              </a:ext>
            </a:extLst>
          </p:cNvPr>
          <p:cNvSpPr txBox="1"/>
          <p:nvPr/>
        </p:nvSpPr>
        <p:spPr>
          <a:xfrm>
            <a:off x="227868" y="1693445"/>
            <a:ext cx="6098928" cy="338554"/>
          </a:xfrm>
          <a:prstGeom prst="rect">
            <a:avLst/>
          </a:prstGeom>
          <a:noFill/>
        </p:spPr>
        <p:txBody>
          <a:bodyPr wrap="square" rtlCol="0">
            <a:spAutoFit/>
          </a:bodyPr>
          <a:lstStyle/>
          <a:p>
            <a:pPr algn="r"/>
            <a:r>
              <a:rPr lang="en-US" sz="1600" dirty="0"/>
              <a:t>Rates cut from 1.95% to 1.85% to 1.65% and held flat to present</a:t>
            </a:r>
          </a:p>
        </p:txBody>
      </p:sp>
    </p:spTree>
    <p:extLst>
      <p:ext uri="{BB962C8B-B14F-4D97-AF65-F5344CB8AC3E}">
        <p14:creationId xmlns:p14="http://schemas.microsoft.com/office/powerpoint/2010/main" val="335901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9EED920-78C6-7579-E853-EDFD08D156AB}"/>
              </a:ext>
            </a:extLst>
          </p:cNvPr>
          <p:cNvSpPr>
            <a:spLocks noGrp="1"/>
          </p:cNvSpPr>
          <p:nvPr>
            <p:ph sz="quarter" idx="10"/>
          </p:nvPr>
        </p:nvSpPr>
        <p:spPr>
          <a:xfrm>
            <a:off x="381000" y="1219200"/>
            <a:ext cx="8382000" cy="4724400"/>
          </a:xfrm>
        </p:spPr>
        <p:txBody>
          <a:bodyPr>
            <a:normAutofit/>
          </a:bodyPr>
          <a:lstStyle/>
          <a:p>
            <a:r>
              <a:rPr lang="en-US" b="1" dirty="0"/>
              <a:t>Trust Fund Balance:</a:t>
            </a:r>
            <a:br>
              <a:rPr lang="en-US" b="1" dirty="0"/>
            </a:br>
            <a:r>
              <a:rPr lang="en-US" dirty="0"/>
              <a:t>$1.41 billion to $1.75 billion</a:t>
            </a:r>
          </a:p>
          <a:p>
            <a:endParaRPr lang="en-US" dirty="0"/>
          </a:p>
          <a:p>
            <a:r>
              <a:rPr lang="en-US" b="1" dirty="0"/>
              <a:t>Average Annual Wage:</a:t>
            </a:r>
            <a:br>
              <a:rPr lang="en-US" b="1" dirty="0"/>
            </a:br>
            <a:r>
              <a:rPr lang="en-US" dirty="0"/>
              <a:t>$60,906 to $62,786 (+3.0%)</a:t>
            </a:r>
          </a:p>
          <a:p>
            <a:endParaRPr lang="en-US" dirty="0"/>
          </a:p>
          <a:p>
            <a:r>
              <a:rPr lang="en-US" b="1" dirty="0"/>
              <a:t>Taxable Wage Base:</a:t>
            </a:r>
            <a:br>
              <a:rPr lang="en-US" b="1" dirty="0"/>
            </a:br>
            <a:r>
              <a:rPr lang="en-US" dirty="0"/>
              <a:t>$40,600 to $41,800 (+2.9%)</a:t>
            </a:r>
          </a:p>
          <a:p>
            <a:endParaRPr lang="en-US" dirty="0"/>
          </a:p>
          <a:p>
            <a:r>
              <a:rPr lang="en-US" b="1" dirty="0"/>
              <a:t>Maximum Weekly Benefit:</a:t>
            </a:r>
            <a:br>
              <a:rPr lang="en-US" b="1" dirty="0"/>
            </a:br>
            <a:r>
              <a:rPr lang="en-US" dirty="0"/>
              <a:t>$585 to $603 (+3.1%)</a:t>
            </a:r>
          </a:p>
          <a:p>
            <a:endParaRPr lang="en-US" dirty="0"/>
          </a:p>
          <a:p>
            <a:endParaRPr lang="en-US" dirty="0"/>
          </a:p>
        </p:txBody>
      </p:sp>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Key Statistics</a:t>
            </a:r>
            <a:endParaRPr dirty="0"/>
          </a:p>
        </p:txBody>
      </p:sp>
      <p:sp>
        <p:nvSpPr>
          <p:cNvPr id="8" name="TextBox 7">
            <a:extLst>
              <a:ext uri="{FF2B5EF4-FFF2-40B4-BE49-F238E27FC236}">
                <a16:creationId xmlns:a16="http://schemas.microsoft.com/office/drawing/2014/main" id="{C10055AC-1040-FD90-52AC-D071138F83BB}"/>
              </a:ext>
            </a:extLst>
          </p:cNvPr>
          <p:cNvSpPr txBox="1"/>
          <p:nvPr/>
        </p:nvSpPr>
        <p:spPr>
          <a:xfrm>
            <a:off x="4319539" y="1306234"/>
            <a:ext cx="4443461" cy="584775"/>
          </a:xfrm>
          <a:prstGeom prst="rect">
            <a:avLst/>
          </a:prstGeom>
          <a:noFill/>
        </p:spPr>
        <p:txBody>
          <a:bodyPr wrap="none" rtlCol="0">
            <a:spAutoFit/>
          </a:bodyPr>
          <a:lstStyle/>
          <a:p>
            <a:r>
              <a:rPr lang="en-US" sz="3200" b="1" dirty="0"/>
              <a:t>Where Contributions Go:</a:t>
            </a:r>
            <a:endParaRPr lang="en-US" sz="2400" dirty="0"/>
          </a:p>
        </p:txBody>
      </p:sp>
      <p:pic>
        <p:nvPicPr>
          <p:cNvPr id="9" name="Picture 8" descr="A blue and pink circle with black text&#10;&#10;Description automatically generated">
            <a:extLst>
              <a:ext uri="{FF2B5EF4-FFF2-40B4-BE49-F238E27FC236}">
                <a16:creationId xmlns:a16="http://schemas.microsoft.com/office/drawing/2014/main" id="{FE28DDBB-D3CC-7C9A-00DF-2F1215EB22A1}"/>
              </a:ext>
            </a:extLst>
          </p:cNvPr>
          <p:cNvPicPr>
            <a:picLocks noChangeAspect="1"/>
          </p:cNvPicPr>
          <p:nvPr/>
        </p:nvPicPr>
        <p:blipFill>
          <a:blip r:embed="rId2" cstate="print">
            <a:extLst>
              <a:ext uri="{28A0092B-C50C-407E-A947-70E740481C1C}">
                <a14:useLocalDpi xmlns:a14="http://schemas.microsoft.com/office/drawing/2010/main" val="0"/>
              </a:ext>
            </a:extLst>
          </a:blip>
          <a:srcRect l="23501" t="13082" r="25741" b="9841"/>
          <a:stretch/>
        </p:blipFill>
        <p:spPr>
          <a:xfrm>
            <a:off x="4191000" y="1802940"/>
            <a:ext cx="4443461" cy="4228729"/>
          </a:xfrm>
          <a:prstGeom prst="rect">
            <a:avLst/>
          </a:prstGeom>
        </p:spPr>
      </p:pic>
    </p:spTree>
    <p:extLst>
      <p:ext uri="{BB962C8B-B14F-4D97-AF65-F5344CB8AC3E}">
        <p14:creationId xmlns:p14="http://schemas.microsoft.com/office/powerpoint/2010/main" val="301453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Overall Conditions Through August</a:t>
            </a:r>
            <a:endParaRPr dirty="0"/>
          </a:p>
        </p:txBody>
      </p:sp>
      <p:sp>
        <p:nvSpPr>
          <p:cNvPr id="3" name="Content Placeholder 3">
            <a:extLst>
              <a:ext uri="{FF2B5EF4-FFF2-40B4-BE49-F238E27FC236}">
                <a16:creationId xmlns:a16="http://schemas.microsoft.com/office/drawing/2014/main" id="{55556C78-2F5A-79A2-2F1A-F7F93B50D468}"/>
              </a:ext>
            </a:extLst>
          </p:cNvPr>
          <p:cNvSpPr txBox="1">
            <a:spLocks/>
          </p:cNvSpPr>
          <p:nvPr/>
        </p:nvSpPr>
        <p:spPr>
          <a:xfrm>
            <a:off x="457200" y="1219200"/>
            <a:ext cx="4038600" cy="2133600"/>
          </a:xfrm>
          <a:prstGeom prst="rect">
            <a:avLst/>
          </a:prstGeom>
          <a:ln w="38100">
            <a:solidFill>
              <a:schemeClr val="tx2"/>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rgbClr val="0064A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400" kern="1200">
                <a:solidFill>
                  <a:srgbClr val="0064AC"/>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2000" kern="1200">
                <a:solidFill>
                  <a:srgbClr val="0064AC"/>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spcBef>
                <a:spcPts val="0"/>
              </a:spcBef>
              <a:spcAft>
                <a:spcPts val="600"/>
              </a:spcAft>
            </a:pPr>
            <a:r>
              <a:rPr lang="en-US" u="sng" dirty="0"/>
              <a:t>Employment</a:t>
            </a:r>
            <a:r>
              <a:rPr lang="en-US" dirty="0"/>
              <a:t> </a:t>
            </a:r>
          </a:p>
          <a:p>
            <a:pPr>
              <a:lnSpc>
                <a:spcPct val="110000"/>
              </a:lnSpc>
              <a:spcBef>
                <a:spcPts val="0"/>
              </a:spcBef>
              <a:spcAft>
                <a:spcPts val="600"/>
              </a:spcAft>
            </a:pPr>
            <a:r>
              <a:rPr lang="en-US" dirty="0"/>
              <a:t>Current: </a:t>
            </a:r>
            <a:r>
              <a:rPr lang="en-US" b="1" u="sng" dirty="0"/>
              <a:t>3.0%</a:t>
            </a:r>
          </a:p>
          <a:p>
            <a:pPr>
              <a:lnSpc>
                <a:spcPct val="110000"/>
              </a:lnSpc>
              <a:spcBef>
                <a:spcPts val="0"/>
              </a:spcBef>
              <a:spcAft>
                <a:spcPts val="600"/>
              </a:spcAft>
            </a:pPr>
            <a:r>
              <a:rPr lang="en-US" dirty="0"/>
              <a:t>2024 range: 3.0 – 3.7%</a:t>
            </a:r>
          </a:p>
          <a:p>
            <a:pPr>
              <a:lnSpc>
                <a:spcPct val="110000"/>
              </a:lnSpc>
              <a:spcBef>
                <a:spcPts val="0"/>
              </a:spcBef>
              <a:spcAft>
                <a:spcPts val="600"/>
              </a:spcAft>
            </a:pPr>
            <a:r>
              <a:rPr lang="en-US" dirty="0"/>
              <a:t>National rank: 4</a:t>
            </a:r>
            <a:r>
              <a:rPr lang="en-US" baseline="30000" dirty="0"/>
              <a:t>th</a:t>
            </a:r>
            <a:r>
              <a:rPr lang="en-US" dirty="0"/>
              <a:t> </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6726CBBC-714A-0AC4-8BD4-C9CEF63F79A3}"/>
              </a:ext>
            </a:extLst>
          </p:cNvPr>
          <p:cNvSpPr txBox="1">
            <a:spLocks/>
          </p:cNvSpPr>
          <p:nvPr/>
        </p:nvSpPr>
        <p:spPr>
          <a:xfrm>
            <a:off x="4648200" y="1219200"/>
            <a:ext cx="4038600" cy="2133600"/>
          </a:xfrm>
          <a:prstGeom prst="rect">
            <a:avLst/>
          </a:prstGeom>
          <a:ln w="38100">
            <a:solidFill>
              <a:schemeClr val="tx2"/>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rgbClr val="0064A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400" kern="1200">
                <a:solidFill>
                  <a:srgbClr val="0064AC"/>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2000" kern="1200">
                <a:solidFill>
                  <a:srgbClr val="0064AC"/>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spcBef>
                <a:spcPts val="0"/>
              </a:spcBef>
              <a:spcAft>
                <a:spcPts val="600"/>
              </a:spcAft>
            </a:pPr>
            <a:r>
              <a:rPr lang="en-US" u="sng" dirty="0"/>
              <a:t>Unemployment</a:t>
            </a:r>
            <a:r>
              <a:rPr lang="en-US" dirty="0"/>
              <a:t> </a:t>
            </a:r>
          </a:p>
          <a:p>
            <a:pPr>
              <a:lnSpc>
                <a:spcPct val="110000"/>
              </a:lnSpc>
              <a:spcBef>
                <a:spcPts val="0"/>
              </a:spcBef>
              <a:spcAft>
                <a:spcPts val="600"/>
              </a:spcAft>
            </a:pPr>
            <a:r>
              <a:rPr lang="en-US" dirty="0"/>
              <a:t>Current: </a:t>
            </a:r>
            <a:r>
              <a:rPr lang="en-US" b="1" u="sng" dirty="0"/>
              <a:t>5.5%</a:t>
            </a:r>
          </a:p>
          <a:p>
            <a:pPr>
              <a:lnSpc>
                <a:spcPct val="110000"/>
              </a:lnSpc>
              <a:spcBef>
                <a:spcPts val="0"/>
              </a:spcBef>
              <a:spcAft>
                <a:spcPts val="600"/>
              </a:spcAft>
            </a:pPr>
            <a:r>
              <a:rPr lang="en-US" dirty="0"/>
              <a:t>2024 range: 5.1 – 5.5%</a:t>
            </a:r>
          </a:p>
          <a:p>
            <a:pPr>
              <a:lnSpc>
                <a:spcPct val="110000"/>
              </a:lnSpc>
              <a:spcBef>
                <a:spcPts val="0"/>
              </a:spcBef>
              <a:spcAft>
                <a:spcPts val="600"/>
              </a:spcAft>
            </a:pPr>
            <a:r>
              <a:rPr lang="en-US" dirty="0"/>
              <a:t>National rank: 2</a:t>
            </a:r>
            <a:r>
              <a:rPr lang="en-US" baseline="30000" dirty="0"/>
              <a:t>nd</a:t>
            </a:r>
            <a:r>
              <a:rPr lang="en-US" dirty="0"/>
              <a:t> </a:t>
            </a:r>
          </a:p>
          <a:p>
            <a:endParaRPr lang="en-US" dirty="0"/>
          </a:p>
        </p:txBody>
      </p:sp>
      <p:sp>
        <p:nvSpPr>
          <p:cNvPr id="5" name="Content Placeholder 3">
            <a:extLst>
              <a:ext uri="{FF2B5EF4-FFF2-40B4-BE49-F238E27FC236}">
                <a16:creationId xmlns:a16="http://schemas.microsoft.com/office/drawing/2014/main" id="{742BA8FC-F1E4-F97A-B434-3882A4BEBAAB}"/>
              </a:ext>
            </a:extLst>
          </p:cNvPr>
          <p:cNvSpPr txBox="1">
            <a:spLocks/>
          </p:cNvSpPr>
          <p:nvPr/>
        </p:nvSpPr>
        <p:spPr>
          <a:xfrm>
            <a:off x="457200" y="3505200"/>
            <a:ext cx="4038600" cy="2133600"/>
          </a:xfrm>
          <a:prstGeom prst="rect">
            <a:avLst/>
          </a:prstGeom>
          <a:ln w="38100">
            <a:solidFill>
              <a:schemeClr val="tx2"/>
            </a:solidFill>
          </a:ln>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itchFamily="34" charset="0"/>
              <a:buNone/>
              <a:defRPr sz="2800" kern="1200">
                <a:solidFill>
                  <a:srgbClr val="0064A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400" kern="1200">
                <a:solidFill>
                  <a:srgbClr val="0064AC"/>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2000" kern="1200">
                <a:solidFill>
                  <a:srgbClr val="0064AC"/>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spcBef>
                <a:spcPts val="0"/>
              </a:spcBef>
              <a:spcAft>
                <a:spcPts val="600"/>
              </a:spcAft>
            </a:pPr>
            <a:r>
              <a:rPr lang="en-US" sz="3300" u="sng" dirty="0"/>
              <a:t>Participation Rate</a:t>
            </a:r>
            <a:r>
              <a:rPr lang="en-US" sz="3300" dirty="0"/>
              <a:t> </a:t>
            </a:r>
          </a:p>
          <a:p>
            <a:pPr>
              <a:lnSpc>
                <a:spcPct val="110000"/>
              </a:lnSpc>
              <a:spcBef>
                <a:spcPts val="0"/>
              </a:spcBef>
              <a:spcAft>
                <a:spcPts val="600"/>
              </a:spcAft>
            </a:pPr>
            <a:r>
              <a:rPr lang="en-US" sz="3000" dirty="0"/>
              <a:t>Current: </a:t>
            </a:r>
            <a:r>
              <a:rPr lang="en-US" sz="3000" b="1" u="sng" dirty="0"/>
              <a:t>62.7%</a:t>
            </a:r>
          </a:p>
          <a:p>
            <a:pPr>
              <a:lnSpc>
                <a:spcPct val="110000"/>
              </a:lnSpc>
              <a:spcBef>
                <a:spcPts val="0"/>
              </a:spcBef>
              <a:spcAft>
                <a:spcPts val="600"/>
              </a:spcAft>
            </a:pPr>
            <a:r>
              <a:rPr lang="en-US" sz="3000" dirty="0"/>
              <a:t>2024 range: 62.7 – 62.8%</a:t>
            </a:r>
          </a:p>
          <a:p>
            <a:pPr>
              <a:lnSpc>
                <a:spcPct val="110000"/>
              </a:lnSpc>
              <a:spcBef>
                <a:spcPts val="0"/>
              </a:spcBef>
              <a:spcAft>
                <a:spcPts val="600"/>
              </a:spcAft>
            </a:pPr>
            <a:r>
              <a:rPr lang="en-US" sz="3000" dirty="0"/>
              <a:t>National rank: 29</a:t>
            </a:r>
            <a:r>
              <a:rPr lang="en-US" sz="3000" baseline="30000" dirty="0"/>
              <a:t>th</a:t>
            </a:r>
            <a:r>
              <a:rPr lang="en-US" sz="3000" dirty="0"/>
              <a:t>  </a:t>
            </a:r>
          </a:p>
          <a:p>
            <a:pPr>
              <a:lnSpc>
                <a:spcPct val="110000"/>
              </a:lnSpc>
              <a:spcBef>
                <a:spcPts val="0"/>
              </a:spcBef>
              <a:spcAft>
                <a:spcPts val="600"/>
              </a:spcAft>
            </a:pPr>
            <a:endParaRPr lang="en-US" dirty="0"/>
          </a:p>
          <a:p>
            <a:endParaRPr lang="en-US" sz="2400" dirty="0"/>
          </a:p>
          <a:p>
            <a:endParaRPr lang="en-US" sz="2400" dirty="0"/>
          </a:p>
          <a:p>
            <a:endParaRPr lang="en-US" sz="2400" dirty="0"/>
          </a:p>
        </p:txBody>
      </p:sp>
      <p:sp>
        <p:nvSpPr>
          <p:cNvPr id="6" name="Content Placeholder 3">
            <a:extLst>
              <a:ext uri="{FF2B5EF4-FFF2-40B4-BE49-F238E27FC236}">
                <a16:creationId xmlns:a16="http://schemas.microsoft.com/office/drawing/2014/main" id="{EA20FA12-BA19-B98A-30B3-6345940D58B2}"/>
              </a:ext>
            </a:extLst>
          </p:cNvPr>
          <p:cNvSpPr txBox="1">
            <a:spLocks/>
          </p:cNvSpPr>
          <p:nvPr/>
        </p:nvSpPr>
        <p:spPr>
          <a:xfrm>
            <a:off x="4648200" y="3505200"/>
            <a:ext cx="4038600" cy="2133600"/>
          </a:xfrm>
          <a:prstGeom prst="rect">
            <a:avLst/>
          </a:prstGeom>
          <a:ln w="38100">
            <a:solidFill>
              <a:schemeClr val="tx2"/>
            </a:solidFill>
          </a:ln>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800" kern="1200">
                <a:solidFill>
                  <a:srgbClr val="0064A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400" kern="1200">
                <a:solidFill>
                  <a:srgbClr val="0064AC"/>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2000" kern="1200">
                <a:solidFill>
                  <a:srgbClr val="0064AC"/>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spcBef>
                <a:spcPts val="0"/>
              </a:spcBef>
              <a:spcAft>
                <a:spcPts val="600"/>
              </a:spcAft>
            </a:pPr>
            <a:r>
              <a:rPr lang="en-US" u="sng" dirty="0"/>
              <a:t>Hourly Wages</a:t>
            </a:r>
            <a:r>
              <a:rPr lang="en-US" dirty="0"/>
              <a:t> </a:t>
            </a:r>
          </a:p>
          <a:p>
            <a:pPr>
              <a:lnSpc>
                <a:spcPct val="110000"/>
              </a:lnSpc>
              <a:spcBef>
                <a:spcPts val="0"/>
              </a:spcBef>
              <a:spcAft>
                <a:spcPts val="600"/>
              </a:spcAft>
            </a:pPr>
            <a:r>
              <a:rPr lang="en-US" dirty="0"/>
              <a:t>Current: </a:t>
            </a:r>
            <a:r>
              <a:rPr lang="en-US" b="1" u="sng" dirty="0"/>
              <a:t>3.6%</a:t>
            </a:r>
          </a:p>
          <a:p>
            <a:pPr>
              <a:lnSpc>
                <a:spcPct val="110000"/>
              </a:lnSpc>
              <a:spcBef>
                <a:spcPts val="0"/>
              </a:spcBef>
              <a:spcAft>
                <a:spcPts val="600"/>
              </a:spcAft>
            </a:pPr>
            <a:r>
              <a:rPr lang="en-US" dirty="0"/>
              <a:t>2024 range: 1.2 – 3.6%</a:t>
            </a:r>
          </a:p>
          <a:p>
            <a:r>
              <a:rPr lang="en-US" dirty="0"/>
              <a:t>National rank: 25</a:t>
            </a:r>
            <a:r>
              <a:rPr lang="en-US" baseline="30000" dirty="0"/>
              <a:t>th</a:t>
            </a:r>
            <a:r>
              <a:rPr lang="en-US" dirty="0"/>
              <a:t>  </a:t>
            </a:r>
          </a:p>
          <a:p>
            <a:endParaRPr lang="en-US" sz="2400" dirty="0"/>
          </a:p>
        </p:txBody>
      </p:sp>
    </p:spTree>
    <p:extLst>
      <p:ext uri="{BB962C8B-B14F-4D97-AF65-F5344CB8AC3E}">
        <p14:creationId xmlns:p14="http://schemas.microsoft.com/office/powerpoint/2010/main" val="3986605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Inflation Impacts both Taxes and Benefits</a:t>
            </a:r>
            <a:endParaRPr dirty="0"/>
          </a:p>
        </p:txBody>
      </p:sp>
      <p:sp>
        <p:nvSpPr>
          <p:cNvPr id="4" name="Content Placeholder 3">
            <a:extLst>
              <a:ext uri="{FF2B5EF4-FFF2-40B4-BE49-F238E27FC236}">
                <a16:creationId xmlns:a16="http://schemas.microsoft.com/office/drawing/2014/main" id="{06AB7A45-7573-49DE-8B97-2E5CFBB7CFD1}"/>
              </a:ext>
            </a:extLst>
          </p:cNvPr>
          <p:cNvSpPr>
            <a:spLocks noGrp="1"/>
          </p:cNvSpPr>
          <p:nvPr>
            <p:ph sz="quarter" idx="10"/>
          </p:nvPr>
        </p:nvSpPr>
        <p:spPr>
          <a:xfrm>
            <a:off x="381000" y="1219200"/>
            <a:ext cx="8382000" cy="4724400"/>
          </a:xfrm>
        </p:spPr>
        <p:txBody>
          <a:bodyPr>
            <a:normAutofit fontScale="92500" lnSpcReduction="10000"/>
          </a:bodyPr>
          <a:lstStyle/>
          <a:p>
            <a:r>
              <a:rPr lang="en-US" b="1" dirty="0"/>
              <a:t>Immediate impacts – responsive but capped:</a:t>
            </a:r>
          </a:p>
          <a:p>
            <a:pPr marL="342900" indent="-342900">
              <a:buFont typeface="Arial" panose="020B0604020202020204" pitchFamily="34" charset="0"/>
              <a:buChar char="•"/>
            </a:pPr>
            <a:r>
              <a:rPr lang="en-US" dirty="0"/>
              <a:t>As base period earnings rise, claimants qualify for higher weekly benefits and a higher maximum total benefit, up to the maximum weekly benefit amount. Reflects recent earnings, so benefits respond quickly.</a:t>
            </a:r>
          </a:p>
          <a:p>
            <a:pPr marL="342900" indent="-342900">
              <a:buFont typeface="Arial" panose="020B0604020202020204" pitchFamily="34" charset="0"/>
              <a:buChar char="•"/>
            </a:pPr>
            <a:r>
              <a:rPr lang="en-US" dirty="0"/>
              <a:t>As wages rise, the employee earnings subject to UI contributions rises, up to the maximum taxable wage base. Contributions for an employee earnings above the maximum wage base will be paid more quickly, but the annual total will not be higher.</a:t>
            </a:r>
          </a:p>
          <a:p>
            <a:r>
              <a:rPr lang="en-US" b="1" dirty="0"/>
              <a:t>Long-term impacts – impacts on an annual basis:</a:t>
            </a:r>
          </a:p>
          <a:p>
            <a:pPr marL="342900" indent="-342900">
              <a:buFont typeface="Arial" panose="020B0604020202020204" pitchFamily="34" charset="0"/>
              <a:buChar char="•"/>
            </a:pPr>
            <a:r>
              <a:rPr lang="en-US" dirty="0"/>
              <a:t>Maximum weekly benefit – effective in July – 50% of annual weekly wage.</a:t>
            </a:r>
          </a:p>
          <a:p>
            <a:pPr marL="342900" indent="-342900">
              <a:buFont typeface="Arial" panose="020B0604020202020204" pitchFamily="34" charset="0"/>
              <a:buChar char="•"/>
            </a:pPr>
            <a:r>
              <a:rPr lang="en-US" dirty="0"/>
              <a:t>Maximum wage base for tax – effective January 1 – 66.67% of average annual wage.</a:t>
            </a:r>
          </a:p>
          <a:p>
            <a:pPr marL="342900" indent="-342900"/>
            <a:endParaRPr lang="en-US" dirty="0"/>
          </a:p>
          <a:p>
            <a:endParaRPr lang="en-US" dirty="0"/>
          </a:p>
        </p:txBody>
      </p:sp>
    </p:spTree>
    <p:extLst>
      <p:ext uri="{BB962C8B-B14F-4D97-AF65-F5344CB8AC3E}">
        <p14:creationId xmlns:p14="http://schemas.microsoft.com/office/powerpoint/2010/main" val="420936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Projected Benefits</a:t>
            </a:r>
            <a:endParaRPr dirty="0"/>
          </a:p>
        </p:txBody>
      </p:sp>
      <p:pic>
        <p:nvPicPr>
          <p:cNvPr id="6" name="Picture 5" descr="A graph of a graph&#10;&#10;Description automatically generated with medium confidence">
            <a:extLst>
              <a:ext uri="{FF2B5EF4-FFF2-40B4-BE49-F238E27FC236}">
                <a16:creationId xmlns:a16="http://schemas.microsoft.com/office/drawing/2014/main" id="{05FB5C79-596E-B7CB-8875-D779E9DBC3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 y="1219200"/>
            <a:ext cx="8407400" cy="4728156"/>
          </a:xfrm>
          <a:prstGeom prst="rect">
            <a:avLst/>
          </a:prstGeom>
        </p:spPr>
      </p:pic>
    </p:spTree>
    <p:extLst>
      <p:ext uri="{BB962C8B-B14F-4D97-AF65-F5344CB8AC3E}">
        <p14:creationId xmlns:p14="http://schemas.microsoft.com/office/powerpoint/2010/main" val="349304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Projected Contributions (Current Rate)</a:t>
            </a:r>
            <a:endParaRPr dirty="0"/>
          </a:p>
        </p:txBody>
      </p:sp>
      <p:pic>
        <p:nvPicPr>
          <p:cNvPr id="5" name="Picture 4" descr="Chart, line chart">
            <a:extLst>
              <a:ext uri="{FF2B5EF4-FFF2-40B4-BE49-F238E27FC236}">
                <a16:creationId xmlns:a16="http://schemas.microsoft.com/office/drawing/2014/main" id="{3D88098D-E80E-15F7-E8D5-C96B38E61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1104900"/>
            <a:ext cx="8451851" cy="4610100"/>
          </a:xfrm>
          <a:prstGeom prst="rect">
            <a:avLst/>
          </a:prstGeom>
        </p:spPr>
      </p:pic>
    </p:spTree>
    <p:extLst>
      <p:ext uri="{BB962C8B-B14F-4D97-AF65-F5344CB8AC3E}">
        <p14:creationId xmlns:p14="http://schemas.microsoft.com/office/powerpoint/2010/main" val="100845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Historic Cash Flows</a:t>
            </a:r>
            <a:endParaRPr dirty="0"/>
          </a:p>
        </p:txBody>
      </p:sp>
      <p:graphicFrame>
        <p:nvGraphicFramePr>
          <p:cNvPr id="3" name="Table 2">
            <a:extLst>
              <a:ext uri="{FF2B5EF4-FFF2-40B4-BE49-F238E27FC236}">
                <a16:creationId xmlns:a16="http://schemas.microsoft.com/office/drawing/2014/main" id="{4F0F56EB-C327-E0E5-21E2-E018CB960282}"/>
              </a:ext>
            </a:extLst>
          </p:cNvPr>
          <p:cNvGraphicFramePr>
            <a:graphicFrameLocks noGrp="1"/>
          </p:cNvGraphicFramePr>
          <p:nvPr>
            <p:extLst>
              <p:ext uri="{D42A27DB-BD31-4B8C-83A1-F6EECF244321}">
                <p14:modId xmlns:p14="http://schemas.microsoft.com/office/powerpoint/2010/main" val="1990604778"/>
              </p:ext>
            </p:extLst>
          </p:nvPr>
        </p:nvGraphicFramePr>
        <p:xfrm>
          <a:off x="304800" y="1143996"/>
          <a:ext cx="8502653" cy="4868029"/>
        </p:xfrm>
        <a:graphic>
          <a:graphicData uri="http://schemas.openxmlformats.org/drawingml/2006/table">
            <a:tbl>
              <a:tblPr/>
              <a:tblGrid>
                <a:gridCol w="1788552">
                  <a:extLst>
                    <a:ext uri="{9D8B030D-6E8A-4147-A177-3AD203B41FA5}">
                      <a16:colId xmlns:a16="http://schemas.microsoft.com/office/drawing/2014/main" val="33157805"/>
                    </a:ext>
                  </a:extLst>
                </a:gridCol>
                <a:gridCol w="449480">
                  <a:extLst>
                    <a:ext uri="{9D8B030D-6E8A-4147-A177-3AD203B41FA5}">
                      <a16:colId xmlns:a16="http://schemas.microsoft.com/office/drawing/2014/main" val="860847486"/>
                    </a:ext>
                  </a:extLst>
                </a:gridCol>
                <a:gridCol w="880231">
                  <a:extLst>
                    <a:ext uri="{9D8B030D-6E8A-4147-A177-3AD203B41FA5}">
                      <a16:colId xmlns:a16="http://schemas.microsoft.com/office/drawing/2014/main" val="1277621694"/>
                    </a:ext>
                  </a:extLst>
                </a:gridCol>
                <a:gridCol w="880231">
                  <a:extLst>
                    <a:ext uri="{9D8B030D-6E8A-4147-A177-3AD203B41FA5}">
                      <a16:colId xmlns:a16="http://schemas.microsoft.com/office/drawing/2014/main" val="749778678"/>
                    </a:ext>
                  </a:extLst>
                </a:gridCol>
                <a:gridCol w="880231">
                  <a:extLst>
                    <a:ext uri="{9D8B030D-6E8A-4147-A177-3AD203B41FA5}">
                      <a16:colId xmlns:a16="http://schemas.microsoft.com/office/drawing/2014/main" val="2769127880"/>
                    </a:ext>
                  </a:extLst>
                </a:gridCol>
                <a:gridCol w="880231">
                  <a:extLst>
                    <a:ext uri="{9D8B030D-6E8A-4147-A177-3AD203B41FA5}">
                      <a16:colId xmlns:a16="http://schemas.microsoft.com/office/drawing/2014/main" val="3514006087"/>
                    </a:ext>
                  </a:extLst>
                </a:gridCol>
                <a:gridCol w="880231">
                  <a:extLst>
                    <a:ext uri="{9D8B030D-6E8A-4147-A177-3AD203B41FA5}">
                      <a16:colId xmlns:a16="http://schemas.microsoft.com/office/drawing/2014/main" val="377164850"/>
                    </a:ext>
                  </a:extLst>
                </a:gridCol>
                <a:gridCol w="936415">
                  <a:extLst>
                    <a:ext uri="{9D8B030D-6E8A-4147-A177-3AD203B41FA5}">
                      <a16:colId xmlns:a16="http://schemas.microsoft.com/office/drawing/2014/main" val="3022492120"/>
                    </a:ext>
                  </a:extLst>
                </a:gridCol>
                <a:gridCol w="927051">
                  <a:extLst>
                    <a:ext uri="{9D8B030D-6E8A-4147-A177-3AD203B41FA5}">
                      <a16:colId xmlns:a16="http://schemas.microsoft.com/office/drawing/2014/main" val="1608650455"/>
                    </a:ext>
                  </a:extLst>
                </a:gridCol>
              </a:tblGrid>
              <a:tr h="142655">
                <a:tc gridSpan="2">
                  <a:txBody>
                    <a:bodyPr/>
                    <a:lstStyle/>
                    <a:p>
                      <a:pPr algn="l" fontAlgn="t"/>
                      <a:r>
                        <a:rPr lang="en-US" sz="900" b="1" i="0" u="none" strike="noStrike">
                          <a:solidFill>
                            <a:srgbClr val="FFFFFF"/>
                          </a:solidFill>
                          <a:effectLst/>
                          <a:latin typeface="Arial" panose="020B0604020202020204" pitchFamily="34" charset="0"/>
                        </a:rPr>
                        <a:t>Nevada Solvency Calculation</a:t>
                      </a:r>
                    </a:p>
                  </a:txBody>
                  <a:tcPr marL="3889" marR="3889" marT="3889" marB="0">
                    <a:lnL>
                      <a:noFill/>
                    </a:lnL>
                    <a:lnR>
                      <a:noFill/>
                    </a:lnR>
                    <a:lnT>
                      <a:noFill/>
                    </a:lnT>
                    <a:lnB>
                      <a:noFill/>
                    </a:lnB>
                    <a:solidFill>
                      <a:srgbClr val="000080"/>
                    </a:solidFill>
                  </a:tcPr>
                </a:tc>
                <a:tc hMerge="1">
                  <a:txBody>
                    <a:bodyPr/>
                    <a:lstStyle/>
                    <a:p>
                      <a:endParaRPr lang="en-US"/>
                    </a:p>
                  </a:txBody>
                  <a:tcPr/>
                </a:tc>
                <a:tc>
                  <a:txBody>
                    <a:bodyPr/>
                    <a:lstStyle/>
                    <a:p>
                      <a:pPr algn="r" fontAlgn="t"/>
                      <a:r>
                        <a:rPr lang="en-US" sz="1000" b="1" i="0" u="none" strike="noStrike" dirty="0">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Preliminary</a:t>
                      </a:r>
                    </a:p>
                  </a:txBody>
                  <a:tcPr marL="3889" marR="3889" marT="3889" marB="0">
                    <a:lnL>
                      <a:noFill/>
                    </a:lnL>
                    <a:lnR>
                      <a:noFill/>
                    </a:lnR>
                    <a:lnT>
                      <a:noFill/>
                    </a:lnT>
                    <a:lnB>
                      <a:noFill/>
                    </a:lnB>
                    <a:solidFill>
                      <a:srgbClr val="000080"/>
                    </a:solidFill>
                  </a:tcPr>
                </a:tc>
                <a:extLst>
                  <a:ext uri="{0D108BD9-81ED-4DB2-BD59-A6C34878D82A}">
                    <a16:rowId xmlns:a16="http://schemas.microsoft.com/office/drawing/2014/main" val="96483628"/>
                  </a:ext>
                </a:extLst>
              </a:tr>
              <a:tr h="185712">
                <a:tc>
                  <a:txBody>
                    <a:bodyPr/>
                    <a:lstStyle/>
                    <a:p>
                      <a:pPr algn="l" fontAlgn="t"/>
                      <a:r>
                        <a:rPr lang="en-US" sz="900" b="1" i="0" u="none" strike="noStrike">
                          <a:solidFill>
                            <a:srgbClr val="FFFFFF"/>
                          </a:solidFill>
                          <a:effectLst/>
                          <a:latin typeface="Arial" panose="020B0604020202020204" pitchFamily="34" charset="0"/>
                        </a:rPr>
                        <a:t>     NRS 612.550</a:t>
                      </a:r>
                    </a:p>
                  </a:txBody>
                  <a:tcPr marL="3889" marR="3889" marT="3889" marB="0">
                    <a:lnL>
                      <a:noFill/>
                    </a:lnL>
                    <a:lnR>
                      <a:noFill/>
                    </a:lnR>
                    <a:lnT>
                      <a:noFill/>
                    </a:lnT>
                    <a:lnB>
                      <a:noFill/>
                    </a:lnB>
                    <a:solidFill>
                      <a:srgbClr val="000080"/>
                    </a:solidFill>
                  </a:tcPr>
                </a:tc>
                <a:tc>
                  <a:txBody>
                    <a:bodyPr/>
                    <a:lstStyle/>
                    <a:p>
                      <a:pPr algn="l" fontAlgn="t"/>
                      <a:endParaRPr lang="en-US" sz="1050" b="1" i="0" u="sng" strike="noStrike" dirty="0">
                        <a:solidFill>
                          <a:srgbClr val="FFFFFF"/>
                        </a:solidFill>
                        <a:effectLst/>
                        <a:latin typeface="Arial" panose="020B0604020202020204" pitchFamily="34" charset="0"/>
                      </a:endParaRPr>
                    </a:p>
                  </a:txBody>
                  <a:tcPr marL="3889" marR="3889" marT="3889"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2018</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2019</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2020</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2021</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2022</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2023</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2024</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1309289382"/>
                  </a:ext>
                </a:extLst>
              </a:tr>
              <a:tr h="185712">
                <a:tc>
                  <a:txBody>
                    <a:bodyPr/>
                    <a:lstStyle/>
                    <a:p>
                      <a:pPr algn="l" fontAlgn="t"/>
                      <a:r>
                        <a:rPr lang="en-US" sz="1050" b="0" i="0" u="none" strike="noStrike">
                          <a:solidFill>
                            <a:srgbClr val="FFFFFF"/>
                          </a:solidFill>
                          <a:effectLst/>
                          <a:latin typeface="Arial" panose="020B0604020202020204" pitchFamily="34" charset="0"/>
                        </a:rPr>
                        <a:t>Covered Employment</a:t>
                      </a:r>
                    </a:p>
                  </a:txBody>
                  <a:tcPr marL="3889" marR="3889" marT="3889" marB="0">
                    <a:lnL>
                      <a:noFill/>
                    </a:lnL>
                    <a:lnR>
                      <a:noFill/>
                    </a:lnR>
                    <a:lnT>
                      <a:noFill/>
                    </a:lnT>
                    <a:lnB>
                      <a:noFill/>
                    </a:lnB>
                    <a:solidFill>
                      <a:srgbClr val="000080"/>
                    </a:solidFill>
                  </a:tcPr>
                </a:tc>
                <a:tc>
                  <a:txBody>
                    <a:bodyPr/>
                    <a:lstStyle/>
                    <a:p>
                      <a:pPr algn="l" fontAlgn="t"/>
                      <a:r>
                        <a:rPr lang="en-US" sz="1050" b="0" i="0" u="none" strike="noStrike">
                          <a:solidFill>
                            <a:srgbClr val="FFFFFF"/>
                          </a:solidFill>
                          <a:effectLst/>
                          <a:latin typeface="Arial" panose="020B0604020202020204" pitchFamily="34" charset="0"/>
                        </a:rPr>
                        <a:t> </a:t>
                      </a:r>
                    </a:p>
                  </a:txBody>
                  <a:tcPr marL="3889" marR="3889" marT="3889"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1,204,250</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1,242,021</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1,147,075</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1,168,229</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1,297,501</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1,344,079</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1,364,263</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398062344"/>
                  </a:ext>
                </a:extLst>
              </a:tr>
              <a:tr h="185712">
                <a:tc>
                  <a:txBody>
                    <a:bodyPr/>
                    <a:lstStyle/>
                    <a:p>
                      <a:pPr algn="l" fontAlgn="t"/>
                      <a:r>
                        <a:rPr lang="en-US" sz="1050" b="0" i="0" u="none" strike="noStrike">
                          <a:solidFill>
                            <a:srgbClr val="FFFFFF"/>
                          </a:solidFill>
                          <a:effectLst/>
                          <a:latin typeface="Arial" panose="020B0604020202020204" pitchFamily="34" charset="0"/>
                        </a:rPr>
                        <a:t>Highest Risk Ratio</a:t>
                      </a:r>
                    </a:p>
                  </a:txBody>
                  <a:tcPr marL="3889" marR="3889" marT="3889" marB="0">
                    <a:lnL>
                      <a:noFill/>
                    </a:lnL>
                    <a:lnR>
                      <a:noFill/>
                    </a:lnR>
                    <a:lnT>
                      <a:noFill/>
                    </a:lnT>
                    <a:lnB>
                      <a:noFill/>
                    </a:lnB>
                    <a:solidFill>
                      <a:srgbClr val="000080"/>
                    </a:solidFill>
                  </a:tcPr>
                </a:tc>
                <a:tc>
                  <a:txBody>
                    <a:bodyPr/>
                    <a:lstStyle/>
                    <a:p>
                      <a:pPr algn="l" fontAlgn="t"/>
                      <a:r>
                        <a:rPr lang="en-US" sz="1050" b="0" i="0" u="none" strike="noStrike">
                          <a:solidFill>
                            <a:srgbClr val="FFFFFF"/>
                          </a:solidFill>
                          <a:effectLst/>
                          <a:latin typeface="Arial" panose="020B0604020202020204" pitchFamily="34" charset="0"/>
                        </a:rPr>
                        <a:t> </a:t>
                      </a:r>
                    </a:p>
                  </a:txBody>
                  <a:tcPr marL="3889" marR="3889" marT="3889"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18.85%</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14.48%</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38.63%</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553567818"/>
                  </a:ext>
                </a:extLst>
              </a:tr>
              <a:tr h="185712">
                <a:tc>
                  <a:txBody>
                    <a:bodyPr/>
                    <a:lstStyle/>
                    <a:p>
                      <a:pPr algn="l" fontAlgn="t"/>
                      <a:r>
                        <a:rPr lang="en-US" sz="1050" b="0" i="0" u="none" strike="noStrike">
                          <a:solidFill>
                            <a:srgbClr val="FFFFFF"/>
                          </a:solidFill>
                          <a:effectLst/>
                          <a:latin typeface="Arial" panose="020B0604020202020204" pitchFamily="34" charset="0"/>
                        </a:rPr>
                        <a:t>Highest Weeks Duration</a:t>
                      </a:r>
                    </a:p>
                  </a:txBody>
                  <a:tcPr marL="3889" marR="3889" marT="3889" marB="0">
                    <a:lnL>
                      <a:noFill/>
                    </a:lnL>
                    <a:lnR>
                      <a:noFill/>
                    </a:lnR>
                    <a:lnT>
                      <a:noFill/>
                    </a:lnT>
                    <a:lnB>
                      <a:noFill/>
                    </a:lnB>
                    <a:solidFill>
                      <a:srgbClr val="000080"/>
                    </a:solidFill>
                  </a:tcPr>
                </a:tc>
                <a:tc>
                  <a:txBody>
                    <a:bodyPr/>
                    <a:lstStyle/>
                    <a:p>
                      <a:pPr algn="l" fontAlgn="t"/>
                      <a:r>
                        <a:rPr lang="en-US" sz="1050" b="0" i="0" u="none" strike="noStrike">
                          <a:solidFill>
                            <a:srgbClr val="FFFFFF"/>
                          </a:solidFill>
                          <a:effectLst/>
                          <a:latin typeface="Arial" panose="020B0604020202020204" pitchFamily="34" charset="0"/>
                        </a:rPr>
                        <a:t> </a:t>
                      </a:r>
                    </a:p>
                  </a:txBody>
                  <a:tcPr marL="3889" marR="3889" marT="3889"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19.12</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18.45</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16.23</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540704553"/>
                  </a:ext>
                </a:extLst>
              </a:tr>
              <a:tr h="185712">
                <a:tc>
                  <a:txBody>
                    <a:bodyPr/>
                    <a:lstStyle/>
                    <a:p>
                      <a:pPr algn="l" fontAlgn="t"/>
                      <a:r>
                        <a:rPr lang="en-US" sz="1050" b="0" i="0" u="none" strike="noStrike">
                          <a:solidFill>
                            <a:srgbClr val="FFFFFF"/>
                          </a:solidFill>
                          <a:effectLst/>
                          <a:latin typeface="Arial" panose="020B0604020202020204" pitchFamily="34" charset="0"/>
                        </a:rPr>
                        <a:t>Average Weekly Payment</a:t>
                      </a:r>
                    </a:p>
                  </a:txBody>
                  <a:tcPr marL="3889" marR="3889" marT="3889" marB="0">
                    <a:lnL>
                      <a:noFill/>
                    </a:lnL>
                    <a:lnR>
                      <a:noFill/>
                    </a:lnR>
                    <a:lnT>
                      <a:noFill/>
                    </a:lnT>
                    <a:lnB>
                      <a:noFill/>
                    </a:lnB>
                    <a:solidFill>
                      <a:srgbClr val="000080"/>
                    </a:solidFill>
                  </a:tcPr>
                </a:tc>
                <a:tc>
                  <a:txBody>
                    <a:bodyPr/>
                    <a:lstStyle/>
                    <a:p>
                      <a:pPr algn="l" fontAlgn="t"/>
                      <a:r>
                        <a:rPr lang="en-US" sz="1050" b="0" i="0" u="none" strike="noStrike">
                          <a:solidFill>
                            <a:srgbClr val="FFFFFF"/>
                          </a:solidFill>
                          <a:effectLst/>
                          <a:latin typeface="Arial" panose="020B0604020202020204" pitchFamily="34" charset="0"/>
                        </a:rPr>
                        <a:t> </a:t>
                      </a:r>
                    </a:p>
                  </a:txBody>
                  <a:tcPr marL="3889" marR="3889" marT="3889"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$347.18 </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$360.52 </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$364.15 </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$377.93 </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$403.50 </a:t>
                      </a:r>
                    </a:p>
                  </a:txBody>
                  <a:tcPr marL="9525" marR="9525" marT="9525" marB="0">
                    <a:lnL>
                      <a:noFill/>
                    </a:lnL>
                    <a:lnR>
                      <a:noFill/>
                    </a:lnR>
                    <a:lnT>
                      <a:noFill/>
                    </a:lnT>
                    <a:lnB>
                      <a:noFill/>
                    </a:lnB>
                    <a:solidFill>
                      <a:srgbClr val="000080"/>
                    </a:solidFill>
                  </a:tcPr>
                </a:tc>
                <a:tc>
                  <a:txBody>
                    <a:bodyPr/>
                    <a:lstStyle/>
                    <a:p>
                      <a:pPr algn="r" rtl="0" fontAlgn="t"/>
                      <a:r>
                        <a:rPr lang="en-US" sz="1100" b="0" i="0" u="none" strike="noStrike">
                          <a:solidFill>
                            <a:srgbClr val="FFFFFF"/>
                          </a:solidFill>
                          <a:effectLst/>
                          <a:latin typeface="Arial" panose="020B0604020202020204" pitchFamily="34" charset="0"/>
                        </a:rPr>
                        <a:t>$438.55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$488.52 </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3164126013"/>
                  </a:ext>
                </a:extLst>
              </a:tr>
              <a:tr h="185712">
                <a:tc gridSpan="2">
                  <a:txBody>
                    <a:bodyPr/>
                    <a:lstStyle/>
                    <a:p>
                      <a:pPr algn="l" fontAlgn="t"/>
                      <a:r>
                        <a:rPr lang="en-US" sz="1050" b="1" i="0" u="none" strike="noStrike">
                          <a:solidFill>
                            <a:srgbClr val="FFFFFF"/>
                          </a:solidFill>
                          <a:effectLst/>
                          <a:latin typeface="Arial" panose="020B0604020202020204" pitchFamily="34" charset="0"/>
                        </a:rPr>
                        <a:t>Solvency Target (Millions)</a:t>
                      </a:r>
                    </a:p>
                  </a:txBody>
                  <a:tcPr marL="3889" marR="3889" marT="3889" marB="0">
                    <a:lnL>
                      <a:noFill/>
                    </a:lnL>
                    <a:lnR>
                      <a:noFill/>
                    </a:lnR>
                    <a:lnT>
                      <a:noFill/>
                    </a:lnT>
                    <a:lnB>
                      <a:noFill/>
                    </a:lnB>
                    <a:solidFill>
                      <a:srgbClr val="000080"/>
                    </a:solidFill>
                  </a:tcPr>
                </a:tc>
                <a:tc hMerge="1">
                  <a:txBody>
                    <a:bodyPr/>
                    <a:lstStyle/>
                    <a:p>
                      <a:endParaRPr lang="en-US"/>
                    </a:p>
                  </a:txBody>
                  <a:tcPr/>
                </a:tc>
                <a:tc>
                  <a:txBody>
                    <a:bodyPr/>
                    <a:lstStyle/>
                    <a:p>
                      <a:pPr algn="r" rtl="0" fontAlgn="t"/>
                      <a:r>
                        <a:rPr lang="en-US" sz="1100" b="1" i="0" u="none" strike="noStrike">
                          <a:solidFill>
                            <a:srgbClr val="FFFFFF"/>
                          </a:solidFill>
                          <a:effectLst/>
                          <a:latin typeface="Arial" panose="020B0604020202020204" pitchFamily="34" charset="0"/>
                        </a:rPr>
                        <a:t>$1,507.20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$1,196.60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$2,618.90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$4,810.60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$5,704.50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$6,236.00 </a:t>
                      </a:r>
                    </a:p>
                  </a:txBody>
                  <a:tcPr marL="9525" marR="9525" marT="9525" marB="0">
                    <a:lnL>
                      <a:noFill/>
                    </a:lnL>
                    <a:lnR>
                      <a:noFill/>
                    </a:lnR>
                    <a:lnT>
                      <a:noFill/>
                    </a:lnT>
                    <a:lnB>
                      <a:noFill/>
                    </a:lnB>
                    <a:solidFill>
                      <a:srgbClr val="000080"/>
                    </a:solidFill>
                  </a:tcPr>
                </a:tc>
                <a:tc>
                  <a:txBody>
                    <a:bodyPr/>
                    <a:lstStyle/>
                    <a:p>
                      <a:pPr algn="r" rtl="0" fontAlgn="t"/>
                      <a:r>
                        <a:rPr lang="en-US" sz="1100" b="1" i="0" u="none" strike="noStrike">
                          <a:solidFill>
                            <a:srgbClr val="FFFFFF"/>
                          </a:solidFill>
                          <a:effectLst/>
                          <a:latin typeface="Arial" panose="020B0604020202020204" pitchFamily="34" charset="0"/>
                        </a:rPr>
                        <a:t>$7,055.20 </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1929672650"/>
                  </a:ext>
                </a:extLst>
              </a:tr>
              <a:tr h="410673">
                <a:tc gridSpan="2">
                  <a:txBody>
                    <a:bodyPr/>
                    <a:lstStyle/>
                    <a:p>
                      <a:pPr algn="l" fontAlgn="t"/>
                      <a:r>
                        <a:rPr lang="en-US" sz="1100" b="1" i="0" u="none" strike="noStrike" dirty="0">
                          <a:solidFill>
                            <a:srgbClr val="002060"/>
                          </a:solidFill>
                          <a:effectLst/>
                          <a:latin typeface="Arial" panose="020B0604020202020204" pitchFamily="34" charset="0"/>
                        </a:rPr>
                        <a:t>UI Trust Fund Level: October - September</a:t>
                      </a:r>
                    </a:p>
                  </a:txBody>
                  <a:tcPr marL="3889" marR="3889" marT="3889"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4211995278"/>
                  </a:ext>
                </a:extLst>
              </a:tr>
              <a:tr h="327617">
                <a:tc>
                  <a:txBody>
                    <a:bodyPr/>
                    <a:lstStyle/>
                    <a:p>
                      <a:pPr algn="l" fontAlgn="t"/>
                      <a:r>
                        <a:rPr lang="en-US" sz="1050" b="1" i="0" u="none" strike="noStrike">
                          <a:solidFill>
                            <a:srgbClr val="002060"/>
                          </a:solidFill>
                          <a:effectLst/>
                          <a:latin typeface="Arial" panose="020B0604020202020204" pitchFamily="34" charset="0"/>
                        </a:rPr>
                        <a:t>Beginning Fund Balance (Millions)</a:t>
                      </a:r>
                    </a:p>
                  </a:txBody>
                  <a:tcPr marL="3889" marR="3889" marT="3889" marB="0">
                    <a:lnL>
                      <a:noFill/>
                    </a:lnL>
                    <a:lnR>
                      <a:noFill/>
                    </a:lnR>
                    <a:lnT>
                      <a:noFill/>
                    </a:lnT>
                    <a:lnB>
                      <a:noFill/>
                    </a:lnB>
                    <a:solidFill>
                      <a:srgbClr val="C0C0C0"/>
                    </a:solidFill>
                  </a:tcPr>
                </a:tc>
                <a:tc>
                  <a:txBody>
                    <a:bodyPr/>
                    <a:lstStyle/>
                    <a:p>
                      <a:pPr algn="l" fontAlgn="t"/>
                      <a:r>
                        <a:rPr lang="en-US" sz="1050" b="1"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1,001.50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1,416.30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1,864.60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291</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-76</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795.5</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1,412.9</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669141967"/>
                  </a:ext>
                </a:extLst>
              </a:tr>
              <a:tr h="185712">
                <a:tc>
                  <a:txBody>
                    <a:bodyPr/>
                    <a:lstStyle/>
                    <a:p>
                      <a:pPr algn="l" fontAlgn="t"/>
                      <a:r>
                        <a:rPr lang="en-US" sz="1050" b="0" i="0" u="none" strike="noStrike">
                          <a:solidFill>
                            <a:srgbClr val="002060"/>
                          </a:solidFill>
                          <a:effectLst/>
                          <a:latin typeface="Arial" panose="020B0604020202020204" pitchFamily="34" charset="0"/>
                        </a:rPr>
                        <a:t>Contributions</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663.5</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674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617.9</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595.6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752.7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828</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843.4</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2054232669"/>
                  </a:ext>
                </a:extLst>
              </a:tr>
              <a:tr h="185712">
                <a:tc>
                  <a:txBody>
                    <a:bodyPr/>
                    <a:lstStyle/>
                    <a:p>
                      <a:pPr algn="l" fontAlgn="t"/>
                      <a:r>
                        <a:rPr lang="en-US" sz="1050" b="0" i="0" u="none" strike="noStrike">
                          <a:solidFill>
                            <a:srgbClr val="002060"/>
                          </a:solidFill>
                          <a:effectLst/>
                          <a:latin typeface="Arial" panose="020B0604020202020204" pitchFamily="34" charset="0"/>
                        </a:rPr>
                        <a:t>Benefit Payments</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281.8</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268.7</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2,232.20</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862.3</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228</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349.2</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492.6</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3159124828"/>
                  </a:ext>
                </a:extLst>
              </a:tr>
              <a:tr h="133329">
                <a:tc>
                  <a:txBody>
                    <a:bodyPr/>
                    <a:lstStyle/>
                    <a:p>
                      <a:pPr algn="l" fontAlgn="t"/>
                      <a:r>
                        <a:rPr lang="en-US" sz="1050" b="0" i="0" u="none" strike="noStrike" dirty="0">
                          <a:solidFill>
                            <a:srgbClr val="002060"/>
                          </a:solidFill>
                          <a:effectLst/>
                          <a:latin typeface="Arial" panose="020B0604020202020204" pitchFamily="34" charset="0"/>
                        </a:rPr>
                        <a:t>Other Items</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dirty="0">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33</a:t>
                      </a:r>
                    </a:p>
                  </a:txBody>
                  <a:tcPr marL="9525" marR="9525" marT="9525"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43.1</a:t>
                      </a:r>
                    </a:p>
                  </a:txBody>
                  <a:tcPr marL="9525" marR="9525" marT="9525"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40.7</a:t>
                      </a:r>
                    </a:p>
                  </a:txBody>
                  <a:tcPr marL="9525" marR="9525" marT="9525"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-100.3</a:t>
                      </a:r>
                    </a:p>
                  </a:txBody>
                  <a:tcPr marL="9525" marR="9525" marT="9525"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346.7</a:t>
                      </a:r>
                    </a:p>
                  </a:txBody>
                  <a:tcPr marL="9525" marR="9525" marT="9525"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146.6</a:t>
                      </a:r>
                    </a:p>
                  </a:txBody>
                  <a:tcPr marL="9525" marR="9525" marT="9525" marB="0">
                    <a:lnL>
                      <a:noFill/>
                    </a:lnL>
                    <a:lnR>
                      <a:noFill/>
                    </a:lnR>
                    <a:lnT>
                      <a:noFill/>
                    </a:lnT>
                    <a:lnB>
                      <a:noFill/>
                    </a:lnB>
                    <a:solidFill>
                      <a:srgbClr val="C0C0C0"/>
                    </a:solidFill>
                  </a:tcPr>
                </a:tc>
                <a:tc>
                  <a:txBody>
                    <a:bodyPr/>
                    <a:lstStyle/>
                    <a:p>
                      <a:pPr algn="r" rtl="0" fontAlgn="t"/>
                      <a:r>
                        <a:rPr lang="en-US" sz="1050" b="0" i="0" u="none" strike="noStrike" dirty="0">
                          <a:solidFill>
                            <a:srgbClr val="002060"/>
                          </a:solidFill>
                          <a:effectLst/>
                          <a:latin typeface="Arial" panose="020B0604020202020204" pitchFamily="34" charset="0"/>
                        </a:rPr>
                        <a:t>-18.2</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032623946"/>
                  </a:ext>
                </a:extLst>
              </a:tr>
              <a:tr h="185712">
                <a:tc>
                  <a:txBody>
                    <a:bodyPr/>
                    <a:lstStyle/>
                    <a:p>
                      <a:pPr algn="l" fontAlgn="t"/>
                      <a:r>
                        <a:rPr lang="en-US" sz="1050" b="0" i="0" u="none" strike="noStrike">
                          <a:solidFill>
                            <a:srgbClr val="002060"/>
                          </a:solidFill>
                          <a:effectLst/>
                          <a:latin typeface="Arial" panose="020B0604020202020204" pitchFamily="34" charset="0"/>
                        </a:rPr>
                        <a:t>Net Change in Fund</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414.7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448.3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-1,573.60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-367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871.4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617.4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332.6</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758964315"/>
                  </a:ext>
                </a:extLst>
              </a:tr>
              <a:tr h="185712">
                <a:tc gridSpan="2">
                  <a:txBody>
                    <a:bodyPr/>
                    <a:lstStyle/>
                    <a:p>
                      <a:pPr algn="l" fontAlgn="t"/>
                      <a:r>
                        <a:rPr lang="en-US" sz="1050" b="1" i="0" u="none" strike="noStrike" dirty="0">
                          <a:solidFill>
                            <a:srgbClr val="002060"/>
                          </a:solidFill>
                          <a:effectLst/>
                          <a:latin typeface="Arial" panose="020B0604020202020204" pitchFamily="34" charset="0"/>
                        </a:rPr>
                        <a:t>Ending Fund Balance (Millions)</a:t>
                      </a:r>
                    </a:p>
                  </a:txBody>
                  <a:tcPr marL="3889" marR="3889" marT="3889"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1" i="0" u="none" strike="noStrike">
                          <a:solidFill>
                            <a:srgbClr val="002060"/>
                          </a:solidFill>
                          <a:effectLst/>
                          <a:latin typeface="Arial" panose="020B0604020202020204" pitchFamily="34" charset="0"/>
                        </a:rPr>
                        <a:t>1,416.30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1,864.60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291</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-76</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795.5</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1,412.90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1,745.5</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402068688"/>
                  </a:ext>
                </a:extLst>
              </a:tr>
              <a:tr h="185712">
                <a:tc>
                  <a:txBody>
                    <a:bodyPr/>
                    <a:lstStyle/>
                    <a:p>
                      <a:pPr algn="l" fontAlgn="t"/>
                      <a:r>
                        <a:rPr lang="en-US" sz="1050" b="0" i="0" u="none" strike="noStrike">
                          <a:solidFill>
                            <a:srgbClr val="002060"/>
                          </a:solidFill>
                          <a:effectLst/>
                          <a:latin typeface="Arial" panose="020B0604020202020204" pitchFamily="34" charset="0"/>
                        </a:rPr>
                        <a:t>Solvency Level </a:t>
                      </a:r>
                      <a:r>
                        <a:rPr lang="en-US" sz="1050" b="1" i="0" u="none" strike="noStrike">
                          <a:solidFill>
                            <a:srgbClr val="002060"/>
                          </a:solidFill>
                          <a:effectLst/>
                          <a:latin typeface="Arial" panose="020B0604020202020204" pitchFamily="34" charset="0"/>
                        </a:rPr>
                        <a:t>(Millions)</a:t>
                      </a:r>
                      <a:endParaRPr lang="en-US" sz="1050" b="0" i="0" u="none" strike="noStrike">
                        <a:solidFill>
                          <a:srgbClr val="002060"/>
                        </a:solidFill>
                        <a:effectLst/>
                        <a:latin typeface="Arial" panose="020B0604020202020204" pitchFamily="34" charset="0"/>
                      </a:endParaRP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-91</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668</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-2,327.90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-4,886.60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-4,909.00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-4,668.10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-5,309.7</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034083345"/>
                  </a:ext>
                </a:extLst>
              </a:tr>
              <a:tr h="185712">
                <a:tc>
                  <a:txBody>
                    <a:bodyPr/>
                    <a:lstStyle/>
                    <a:p>
                      <a:pPr algn="l" fontAlgn="t"/>
                      <a:r>
                        <a:rPr lang="en-US" sz="1050" b="0" i="0" u="none" strike="noStrike">
                          <a:solidFill>
                            <a:srgbClr val="002060"/>
                          </a:solidFill>
                          <a:effectLst/>
                          <a:latin typeface="Arial" panose="020B0604020202020204" pitchFamily="34" charset="0"/>
                        </a:rPr>
                        <a:t>     Multiple</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0.94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1.56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0.11</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-0.02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0.14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0.23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0.25</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240179826"/>
                  </a:ext>
                </a:extLst>
              </a:tr>
              <a:tr h="185712">
                <a:tc gridSpan="2">
                  <a:txBody>
                    <a:bodyPr/>
                    <a:lstStyle/>
                    <a:p>
                      <a:pPr algn="l" fontAlgn="t"/>
                      <a:r>
                        <a:rPr lang="en-US" sz="1050" b="0" i="0" u="none" strike="noStrike">
                          <a:solidFill>
                            <a:srgbClr val="002060"/>
                          </a:solidFill>
                          <a:effectLst/>
                          <a:latin typeface="Arial" panose="020B0604020202020204" pitchFamily="34" charset="0"/>
                        </a:rPr>
                        <a:t>     Average High Cost Multiple</a:t>
                      </a:r>
                    </a:p>
                  </a:txBody>
                  <a:tcPr marL="3889" marR="3889" marT="3889"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a:solidFill>
                            <a:srgbClr val="002060"/>
                          </a:solidFill>
                          <a:effectLst/>
                          <a:latin typeface="Arial" panose="020B0604020202020204" pitchFamily="34" charset="0"/>
                        </a:rPr>
                        <a:t>1.27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1.54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0.23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-0.04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0.38</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0.56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0.66</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399848454"/>
                  </a:ext>
                </a:extLst>
              </a:tr>
              <a:tr h="185712">
                <a:tc>
                  <a:txBody>
                    <a:bodyPr/>
                    <a:lstStyle/>
                    <a:p>
                      <a:pPr algn="l" fontAlgn="t"/>
                      <a:r>
                        <a:rPr lang="en-US" sz="1050" b="0" i="0" u="none" strike="noStrike">
                          <a:solidFill>
                            <a:srgbClr val="FF0000"/>
                          </a:solidFill>
                          <a:effectLst/>
                          <a:latin typeface="Arial" panose="020B0604020202020204" pitchFamily="34" charset="0"/>
                        </a:rPr>
                        <a:t>   Average Tax Rate   </a:t>
                      </a:r>
                    </a:p>
                  </a:txBody>
                  <a:tcPr marL="3889" marR="3889" marT="3889" marB="0">
                    <a:lnL>
                      <a:noFill/>
                    </a:lnL>
                    <a:lnR>
                      <a:noFill/>
                    </a:lnR>
                    <a:lnT>
                      <a:noFill/>
                    </a:lnT>
                    <a:lnB>
                      <a:noFill/>
                    </a:lnB>
                    <a:solidFill>
                      <a:srgbClr val="FFFFFF"/>
                    </a:solidFill>
                  </a:tcPr>
                </a:tc>
                <a:tc>
                  <a:txBody>
                    <a:bodyPr/>
                    <a:lstStyle/>
                    <a:p>
                      <a:pPr algn="l" fontAlgn="t"/>
                      <a:r>
                        <a:rPr lang="en-US" sz="1050" b="0" i="0" u="none" strike="noStrike">
                          <a:solidFill>
                            <a:srgbClr val="FF0000"/>
                          </a:solidFill>
                          <a:effectLst/>
                          <a:latin typeface="Arial" panose="020B0604020202020204" pitchFamily="34" charset="0"/>
                        </a:rPr>
                        <a:t> </a:t>
                      </a:r>
                    </a:p>
                  </a:txBody>
                  <a:tcPr marL="3889" marR="3889" marT="3889"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1.95%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1.85%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dirty="0">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673071420"/>
                  </a:ext>
                </a:extLst>
              </a:tr>
              <a:tr h="185712">
                <a:tc gridSpan="2">
                  <a:txBody>
                    <a:bodyPr/>
                    <a:lstStyle/>
                    <a:p>
                      <a:pPr algn="l" fontAlgn="t"/>
                      <a:r>
                        <a:rPr lang="en-US" sz="1050" b="0" i="0" u="none" strike="noStrike">
                          <a:solidFill>
                            <a:srgbClr val="FF0000"/>
                          </a:solidFill>
                          <a:effectLst/>
                          <a:latin typeface="Arial" panose="020B0604020202020204" pitchFamily="34" charset="0"/>
                        </a:rPr>
                        <a:t>   CEP Assessment</a:t>
                      </a:r>
                    </a:p>
                  </a:txBody>
                  <a:tcPr marL="3889" marR="3889" marT="3889" marB="0">
                    <a:lnL>
                      <a:noFill/>
                    </a:lnL>
                    <a:lnR>
                      <a:noFill/>
                    </a:lnR>
                    <a:lnT>
                      <a:noFill/>
                    </a:lnT>
                    <a:lnB>
                      <a:noFill/>
                    </a:lnB>
                    <a:solidFill>
                      <a:srgbClr val="FFFFFF"/>
                    </a:solidFill>
                  </a:tcPr>
                </a:tc>
                <a:tc hMerge="1">
                  <a:txBody>
                    <a:bodyPr/>
                    <a:lstStyle/>
                    <a:p>
                      <a:endParaRPr lang="en-US"/>
                    </a:p>
                  </a:txBody>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3294661986"/>
                  </a:ext>
                </a:extLst>
              </a:tr>
              <a:tr h="185712">
                <a:tc>
                  <a:txBody>
                    <a:bodyPr/>
                    <a:lstStyle/>
                    <a:p>
                      <a:pPr algn="l" fontAlgn="t"/>
                      <a:r>
                        <a:rPr lang="en-US" sz="1050" b="1" i="0" u="none" strike="noStrike">
                          <a:solidFill>
                            <a:srgbClr val="FF0000"/>
                          </a:solidFill>
                          <a:effectLst/>
                          <a:latin typeface="Arial" panose="020B0604020202020204" pitchFamily="34" charset="0"/>
                        </a:rPr>
                        <a:t>Total Cost to Employers </a:t>
                      </a:r>
                    </a:p>
                  </a:txBody>
                  <a:tcPr marL="3889" marR="3889" marT="3889"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1" i="0" u="none" strike="noStrike">
                          <a:solidFill>
                            <a:srgbClr val="FF0000"/>
                          </a:solidFill>
                          <a:effectLst/>
                          <a:latin typeface="Arial" panose="020B0604020202020204" pitchFamily="34" charset="0"/>
                        </a:rPr>
                        <a:t> </a:t>
                      </a:r>
                    </a:p>
                  </a:txBody>
                  <a:tcPr marL="3889" marR="3889" marT="3889"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2.00%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1.90%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dirty="0">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655723"/>
                  </a:ext>
                </a:extLst>
              </a:tr>
              <a:tr h="459288">
                <a:tc gridSpan="2">
                  <a:txBody>
                    <a:bodyPr/>
                    <a:lstStyle/>
                    <a:p>
                      <a:pPr algn="l" fontAlgn="t"/>
                      <a:r>
                        <a:rPr lang="en-US" sz="1050" b="1" i="0" u="none" strike="noStrike" dirty="0">
                          <a:effectLst/>
                          <a:latin typeface="Arial" panose="020B0604020202020204" pitchFamily="34" charset="0"/>
                        </a:rPr>
                        <a:t>Average Cost per Employee at </a:t>
                      </a:r>
                      <a:br>
                        <a:rPr lang="en-US" sz="1050" b="1" i="0" u="none" strike="noStrike" dirty="0">
                          <a:effectLst/>
                          <a:latin typeface="Arial" panose="020B0604020202020204" pitchFamily="34" charset="0"/>
                        </a:rPr>
                      </a:br>
                      <a:r>
                        <a:rPr lang="en-US" sz="1050" b="1" i="0" u="none" strike="noStrike" dirty="0">
                          <a:effectLst/>
                          <a:latin typeface="Arial" panose="020B0604020202020204" pitchFamily="34" charset="0"/>
                        </a:rPr>
                        <a:t>Max Taxable Wage </a:t>
                      </a:r>
                      <a:r>
                        <a:rPr lang="en-US" sz="900" b="1" i="1" u="none" strike="noStrike" dirty="0">
                          <a:effectLst/>
                          <a:latin typeface="Arial" panose="020B0604020202020204" pitchFamily="34" charset="0"/>
                        </a:rPr>
                        <a:t>(excl FUTA &amp; Interest)</a:t>
                      </a:r>
                      <a:endParaRPr lang="en-US" sz="1050" b="1" i="0" u="none" strike="noStrike" dirty="0">
                        <a:effectLst/>
                        <a:latin typeface="Arial" panose="020B0604020202020204" pitchFamily="34" charset="0"/>
                      </a:endParaRPr>
                    </a:p>
                  </a:txBody>
                  <a:tcPr marL="3889" marR="3889" marT="3889"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rtl="0" fontAlgn="ctr"/>
                      <a:r>
                        <a:rPr lang="en-US" sz="1200" b="1" i="0" u="none" strike="noStrike" dirty="0">
                          <a:solidFill>
                            <a:srgbClr val="000000"/>
                          </a:solidFill>
                          <a:effectLst/>
                          <a:latin typeface="Arial" panose="020B0604020202020204" pitchFamily="34" charset="0"/>
                        </a:rPr>
                        <a:t>$610.00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$592.80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$552.50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$567.80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$622.20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$681.70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$690.20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21674729"/>
                  </a:ext>
                </a:extLst>
              </a:tr>
              <a:tr h="185712">
                <a:tc gridSpan="2">
                  <a:txBody>
                    <a:bodyPr/>
                    <a:lstStyle/>
                    <a:p>
                      <a:pPr algn="r" fontAlgn="b"/>
                      <a:r>
                        <a:rPr lang="en-US" sz="1050" b="0" i="0" u="none" strike="noStrike" dirty="0">
                          <a:effectLst/>
                          <a:latin typeface="@Arial Unicode MS"/>
                        </a:rPr>
                        <a:t>AHCM Target ($Millions)</a:t>
                      </a:r>
                    </a:p>
                  </a:txBody>
                  <a:tcPr marL="3889" marR="3889" marT="3889" marB="0" anchor="b">
                    <a:lnL>
                      <a:noFill/>
                    </a:lnL>
                    <a:lnR>
                      <a:noFill/>
                    </a:lnR>
                    <a:lnT>
                      <a:noFill/>
                    </a:lnT>
                    <a:lnB>
                      <a:noFill/>
                    </a:lnB>
                    <a:solidFill>
                      <a:srgbClr val="FFFFFF"/>
                    </a:solidFill>
                  </a:tcPr>
                </a:tc>
                <a:tc hMerge="1">
                  <a:txBody>
                    <a:bodyPr/>
                    <a:lstStyle/>
                    <a:p>
                      <a:endParaRPr lang="en-US"/>
                    </a:p>
                  </a:txBody>
                  <a:tcPr/>
                </a:tc>
                <a:tc>
                  <a:txBody>
                    <a:bodyPr/>
                    <a:lstStyle/>
                    <a:p>
                      <a:pPr algn="ctr" rtl="0" fontAlgn="b"/>
                      <a:r>
                        <a:rPr lang="en-US" sz="1100" b="0" i="0" u="none" strike="noStrike">
                          <a:solidFill>
                            <a:srgbClr val="000000"/>
                          </a:solidFill>
                          <a:effectLst/>
                          <a:latin typeface="Arial" panose="020B0604020202020204" pitchFamily="34" charset="0"/>
                        </a:rPr>
                        <a:t>$1,116.00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$1,207.30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$1,278.20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$1,785.60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$2,093.42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$2,523.04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$2,644.70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929055202"/>
                  </a:ext>
                </a:extLst>
              </a:tr>
              <a:tr h="185712">
                <a:tc gridSpan="2">
                  <a:txBody>
                    <a:bodyPr/>
                    <a:lstStyle/>
                    <a:p>
                      <a:pPr algn="r" fontAlgn="b"/>
                      <a:r>
                        <a:rPr lang="en-US" sz="1050" b="0" i="0" u="none" strike="noStrike" dirty="0">
                          <a:effectLst/>
                          <a:latin typeface="@Arial Unicode MS"/>
                        </a:rPr>
                        <a:t>Taxable Wage Base</a:t>
                      </a:r>
                    </a:p>
                  </a:txBody>
                  <a:tcPr marL="3889" marR="3889" marT="3889" marB="0" anchor="b">
                    <a:lnL>
                      <a:noFill/>
                    </a:lnL>
                    <a:lnR>
                      <a:noFill/>
                    </a:lnR>
                    <a:lnT>
                      <a:noFill/>
                    </a:lnT>
                    <a:lnB>
                      <a:noFill/>
                    </a:lnB>
                    <a:solidFill>
                      <a:srgbClr val="FFFFFF"/>
                    </a:solidFill>
                  </a:tcPr>
                </a:tc>
                <a:tc hMerge="1">
                  <a:txBody>
                    <a:bodyPr/>
                    <a:lstStyle/>
                    <a:p>
                      <a:endParaRPr lang="en-US"/>
                    </a:p>
                  </a:txBody>
                  <a:tcPr/>
                </a:tc>
                <a:tc>
                  <a:txBody>
                    <a:bodyPr/>
                    <a:lstStyle/>
                    <a:p>
                      <a:pPr algn="ctr" rtl="0" fontAlgn="b"/>
                      <a:r>
                        <a:rPr lang="en-US" sz="1100" b="0" i="0" u="none" strike="noStrike">
                          <a:solidFill>
                            <a:srgbClr val="000000"/>
                          </a:solidFill>
                          <a:effectLst/>
                          <a:latin typeface="Arial" panose="020B0604020202020204" pitchFamily="34" charset="0"/>
                        </a:rPr>
                        <a:t>$30,500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$31,200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$32,500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$33,400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$36,600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$40,100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$40,600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93544154"/>
                  </a:ext>
                </a:extLst>
              </a:tr>
            </a:tbl>
          </a:graphicData>
        </a:graphic>
      </p:graphicFrame>
    </p:spTree>
    <p:extLst>
      <p:ext uri="{BB962C8B-B14F-4D97-AF65-F5344CB8AC3E}">
        <p14:creationId xmlns:p14="http://schemas.microsoft.com/office/powerpoint/2010/main" val="158532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Projected Cash Flows</a:t>
            </a:r>
            <a:endParaRPr dirty="0"/>
          </a:p>
        </p:txBody>
      </p:sp>
      <p:graphicFrame>
        <p:nvGraphicFramePr>
          <p:cNvPr id="4" name="Table 3">
            <a:extLst>
              <a:ext uri="{FF2B5EF4-FFF2-40B4-BE49-F238E27FC236}">
                <a16:creationId xmlns:a16="http://schemas.microsoft.com/office/drawing/2014/main" id="{5AEC6C16-ACAA-FF82-915B-C4ABAAA8B138}"/>
              </a:ext>
            </a:extLst>
          </p:cNvPr>
          <p:cNvGraphicFramePr>
            <a:graphicFrameLocks noGrp="1"/>
          </p:cNvGraphicFramePr>
          <p:nvPr>
            <p:extLst>
              <p:ext uri="{D42A27DB-BD31-4B8C-83A1-F6EECF244321}">
                <p14:modId xmlns:p14="http://schemas.microsoft.com/office/powerpoint/2010/main" val="3046252423"/>
              </p:ext>
            </p:extLst>
          </p:nvPr>
        </p:nvGraphicFramePr>
        <p:xfrm>
          <a:off x="1143000" y="1142589"/>
          <a:ext cx="6781796" cy="4696301"/>
        </p:xfrm>
        <a:graphic>
          <a:graphicData uri="http://schemas.openxmlformats.org/drawingml/2006/table">
            <a:tbl>
              <a:tblPr/>
              <a:tblGrid>
                <a:gridCol w="2338129">
                  <a:extLst>
                    <a:ext uri="{9D8B030D-6E8A-4147-A177-3AD203B41FA5}">
                      <a16:colId xmlns:a16="http://schemas.microsoft.com/office/drawing/2014/main" val="1587965505"/>
                    </a:ext>
                  </a:extLst>
                </a:gridCol>
                <a:gridCol w="587590">
                  <a:extLst>
                    <a:ext uri="{9D8B030D-6E8A-4147-A177-3AD203B41FA5}">
                      <a16:colId xmlns:a16="http://schemas.microsoft.com/office/drawing/2014/main" val="3684963630"/>
                    </a:ext>
                  </a:extLst>
                </a:gridCol>
                <a:gridCol w="1285359">
                  <a:extLst>
                    <a:ext uri="{9D8B030D-6E8A-4147-A177-3AD203B41FA5}">
                      <a16:colId xmlns:a16="http://schemas.microsoft.com/office/drawing/2014/main" val="2664631361"/>
                    </a:ext>
                  </a:extLst>
                </a:gridCol>
                <a:gridCol w="1285359">
                  <a:extLst>
                    <a:ext uri="{9D8B030D-6E8A-4147-A177-3AD203B41FA5}">
                      <a16:colId xmlns:a16="http://schemas.microsoft.com/office/drawing/2014/main" val="1913894094"/>
                    </a:ext>
                  </a:extLst>
                </a:gridCol>
                <a:gridCol w="1285359">
                  <a:extLst>
                    <a:ext uri="{9D8B030D-6E8A-4147-A177-3AD203B41FA5}">
                      <a16:colId xmlns:a16="http://schemas.microsoft.com/office/drawing/2014/main" val="1257392865"/>
                    </a:ext>
                  </a:extLst>
                </a:gridCol>
              </a:tblGrid>
              <a:tr h="191802">
                <a:tc gridSpan="2">
                  <a:txBody>
                    <a:bodyPr/>
                    <a:lstStyle/>
                    <a:p>
                      <a:pPr algn="l" fontAlgn="t"/>
                      <a:r>
                        <a:rPr lang="en-US" sz="1200" b="1" i="0" u="none" strike="noStrike">
                          <a:solidFill>
                            <a:srgbClr val="FFFFFF"/>
                          </a:solidFill>
                          <a:effectLst/>
                          <a:latin typeface="Arial" panose="020B0604020202020204" pitchFamily="34" charset="0"/>
                        </a:rPr>
                        <a:t>Nevada Solvency Calculation</a:t>
                      </a:r>
                    </a:p>
                  </a:txBody>
                  <a:tcPr marL="3754" marR="3754" marT="3754" marB="0">
                    <a:lnL>
                      <a:noFill/>
                    </a:lnL>
                    <a:lnR>
                      <a:noFill/>
                    </a:lnR>
                    <a:lnT>
                      <a:noFill/>
                    </a:lnT>
                    <a:lnB>
                      <a:noFill/>
                    </a:lnB>
                    <a:solidFill>
                      <a:srgbClr val="000080"/>
                    </a:solidFill>
                  </a:tcPr>
                </a:tc>
                <a:tc hMerge="1">
                  <a:txBody>
                    <a:bodyPr/>
                    <a:lstStyle/>
                    <a:p>
                      <a:endParaRPr lang="en-US"/>
                    </a:p>
                  </a:txBody>
                  <a:tcPr/>
                </a:tc>
                <a:tc>
                  <a:txBody>
                    <a:bodyPr/>
                    <a:lstStyle/>
                    <a:p>
                      <a:pPr algn="r" fontAlgn="t"/>
                      <a:r>
                        <a:rPr lang="en-US" sz="1200" b="1" i="0" u="none" strike="noStrike" dirty="0">
                          <a:solidFill>
                            <a:srgbClr val="FFFFFF"/>
                          </a:solidFill>
                          <a:effectLst/>
                          <a:latin typeface="Arial" panose="020B0604020202020204" pitchFamily="34" charset="0"/>
                        </a:rPr>
                        <a:t>1.55% Forecast</a:t>
                      </a:r>
                    </a:p>
                  </a:txBody>
                  <a:tcPr marL="3754" marR="3754" marT="3754" marB="0">
                    <a:lnL>
                      <a:noFill/>
                    </a:lnL>
                    <a:lnR>
                      <a:noFill/>
                    </a:lnR>
                    <a:lnT>
                      <a:noFill/>
                    </a:lnT>
                    <a:lnB>
                      <a:noFill/>
                    </a:lnB>
                    <a:solidFill>
                      <a:srgbClr val="000080"/>
                    </a:solidFill>
                  </a:tcPr>
                </a:tc>
                <a:tc>
                  <a:txBody>
                    <a:bodyPr/>
                    <a:lstStyle/>
                    <a:p>
                      <a:pPr algn="r" fontAlgn="t"/>
                      <a:r>
                        <a:rPr lang="en-US" sz="1200" b="1" i="0" u="none" strike="noStrike" dirty="0">
                          <a:solidFill>
                            <a:srgbClr val="FFFFFF"/>
                          </a:solidFill>
                          <a:effectLst/>
                          <a:latin typeface="Arial" panose="020B0604020202020204" pitchFamily="34" charset="0"/>
                        </a:rPr>
                        <a:t>1.65% Forecast</a:t>
                      </a:r>
                    </a:p>
                  </a:txBody>
                  <a:tcPr marL="3754" marR="3754" marT="3754" marB="0">
                    <a:lnL>
                      <a:noFill/>
                    </a:lnL>
                    <a:lnR>
                      <a:noFill/>
                    </a:lnR>
                    <a:lnT>
                      <a:noFill/>
                    </a:lnT>
                    <a:lnB>
                      <a:noFill/>
                    </a:lnB>
                    <a:solidFill>
                      <a:srgbClr val="000080"/>
                    </a:solidFill>
                  </a:tcPr>
                </a:tc>
                <a:tc>
                  <a:txBody>
                    <a:bodyPr/>
                    <a:lstStyle/>
                    <a:p>
                      <a:pPr algn="r" fontAlgn="t"/>
                      <a:r>
                        <a:rPr lang="en-US" sz="1200" b="1" i="0" u="none" strike="noStrike" dirty="0">
                          <a:solidFill>
                            <a:srgbClr val="FFFFFF"/>
                          </a:solidFill>
                          <a:effectLst/>
                          <a:latin typeface="Arial" panose="020B0604020202020204" pitchFamily="34" charset="0"/>
                        </a:rPr>
                        <a:t>1.75% Forecast</a:t>
                      </a:r>
                    </a:p>
                  </a:txBody>
                  <a:tcPr marL="3754" marR="3754" marT="3754" marB="0">
                    <a:lnL>
                      <a:noFill/>
                    </a:lnL>
                    <a:lnR>
                      <a:noFill/>
                    </a:lnR>
                    <a:lnT>
                      <a:noFill/>
                    </a:lnT>
                    <a:lnB>
                      <a:noFill/>
                    </a:lnB>
                    <a:solidFill>
                      <a:srgbClr val="000080"/>
                    </a:solidFill>
                  </a:tcPr>
                </a:tc>
                <a:extLst>
                  <a:ext uri="{0D108BD9-81ED-4DB2-BD59-A6C34878D82A}">
                    <a16:rowId xmlns:a16="http://schemas.microsoft.com/office/drawing/2014/main" val="3559937714"/>
                  </a:ext>
                </a:extLst>
              </a:tr>
              <a:tr h="181883">
                <a:tc>
                  <a:txBody>
                    <a:bodyPr/>
                    <a:lstStyle/>
                    <a:p>
                      <a:pPr algn="l" fontAlgn="t"/>
                      <a:r>
                        <a:rPr lang="en-US" sz="1050" b="1" i="0" u="none" strike="noStrike">
                          <a:solidFill>
                            <a:srgbClr val="FFFFFF"/>
                          </a:solidFill>
                          <a:effectLst/>
                          <a:latin typeface="Arial" panose="020B0604020202020204" pitchFamily="34" charset="0"/>
                        </a:rPr>
                        <a:t>     NRS 612.550</a:t>
                      </a:r>
                    </a:p>
                  </a:txBody>
                  <a:tcPr marL="3754" marR="3754" marT="3754" marB="0">
                    <a:lnL>
                      <a:noFill/>
                    </a:lnL>
                    <a:lnR>
                      <a:noFill/>
                    </a:lnR>
                    <a:lnT>
                      <a:noFill/>
                    </a:lnT>
                    <a:lnB>
                      <a:noFill/>
                    </a:lnB>
                    <a:solidFill>
                      <a:srgbClr val="000080"/>
                    </a:solidFill>
                  </a:tcPr>
                </a:tc>
                <a:tc>
                  <a:txBody>
                    <a:bodyPr/>
                    <a:lstStyle/>
                    <a:p>
                      <a:pPr algn="l" fontAlgn="t"/>
                      <a:endParaRPr lang="en-US" sz="1200" b="1" i="0" u="sng" strike="noStrike" dirty="0">
                        <a:solidFill>
                          <a:srgbClr val="FFFFFF"/>
                        </a:solidFill>
                        <a:effectLst/>
                        <a:latin typeface="Arial" panose="020B0604020202020204" pitchFamily="34" charset="0"/>
                      </a:endParaRPr>
                    </a:p>
                  </a:txBody>
                  <a:tcPr marL="3754" marR="3754" marT="3754" marB="0">
                    <a:lnL>
                      <a:noFill/>
                    </a:lnL>
                    <a:lnR>
                      <a:noFill/>
                    </a:lnR>
                    <a:lnT>
                      <a:noFill/>
                    </a:lnT>
                    <a:lnB>
                      <a:noFill/>
                    </a:lnB>
                    <a:solidFill>
                      <a:srgbClr val="000080"/>
                    </a:solidFill>
                  </a:tcPr>
                </a:tc>
                <a:tc>
                  <a:txBody>
                    <a:bodyPr/>
                    <a:lstStyle/>
                    <a:p>
                      <a:pPr algn="r" fontAlgn="t"/>
                      <a:r>
                        <a:rPr lang="en-US" sz="1200" b="1" i="0" u="sng" strike="noStrike" dirty="0">
                          <a:solidFill>
                            <a:srgbClr val="FFFFFF"/>
                          </a:solidFill>
                          <a:effectLst/>
                          <a:latin typeface="Arial" panose="020B0604020202020204" pitchFamily="34" charset="0"/>
                        </a:rPr>
                        <a:t>2025</a:t>
                      </a:r>
                    </a:p>
                  </a:txBody>
                  <a:tcPr marL="3754" marR="3754" marT="3754" marB="0">
                    <a:lnL>
                      <a:noFill/>
                    </a:lnL>
                    <a:lnR>
                      <a:noFill/>
                    </a:lnR>
                    <a:lnT>
                      <a:noFill/>
                    </a:lnT>
                    <a:lnB>
                      <a:noFill/>
                    </a:lnB>
                    <a:solidFill>
                      <a:srgbClr val="000080"/>
                    </a:solidFill>
                  </a:tcPr>
                </a:tc>
                <a:tc>
                  <a:txBody>
                    <a:bodyPr/>
                    <a:lstStyle/>
                    <a:p>
                      <a:pPr algn="r" fontAlgn="t"/>
                      <a:r>
                        <a:rPr lang="en-US" sz="1200" b="1" i="0" u="sng" strike="noStrike" dirty="0">
                          <a:solidFill>
                            <a:srgbClr val="FFFFFF"/>
                          </a:solidFill>
                          <a:effectLst/>
                          <a:latin typeface="Arial" panose="020B0604020202020204" pitchFamily="34" charset="0"/>
                        </a:rPr>
                        <a:t>2025</a:t>
                      </a:r>
                    </a:p>
                  </a:txBody>
                  <a:tcPr marL="3754" marR="3754" marT="3754" marB="0">
                    <a:lnL>
                      <a:noFill/>
                    </a:lnL>
                    <a:lnR>
                      <a:noFill/>
                    </a:lnR>
                    <a:lnT>
                      <a:noFill/>
                    </a:lnT>
                    <a:lnB>
                      <a:noFill/>
                    </a:lnB>
                    <a:solidFill>
                      <a:srgbClr val="000080"/>
                    </a:solidFill>
                  </a:tcPr>
                </a:tc>
                <a:tc>
                  <a:txBody>
                    <a:bodyPr/>
                    <a:lstStyle/>
                    <a:p>
                      <a:pPr algn="r" fontAlgn="t"/>
                      <a:r>
                        <a:rPr lang="en-US" sz="1200" b="1" i="0" u="sng" strike="noStrike" dirty="0">
                          <a:solidFill>
                            <a:srgbClr val="FFFFFF"/>
                          </a:solidFill>
                          <a:effectLst/>
                          <a:latin typeface="Arial" panose="020B0604020202020204" pitchFamily="34" charset="0"/>
                        </a:rPr>
                        <a:t>2025</a:t>
                      </a:r>
                    </a:p>
                  </a:txBody>
                  <a:tcPr marL="3754" marR="3754" marT="3754" marB="0">
                    <a:lnL>
                      <a:noFill/>
                    </a:lnL>
                    <a:lnR>
                      <a:noFill/>
                    </a:lnR>
                    <a:lnT>
                      <a:noFill/>
                    </a:lnT>
                    <a:lnB>
                      <a:noFill/>
                    </a:lnB>
                    <a:solidFill>
                      <a:srgbClr val="000080"/>
                    </a:solidFill>
                  </a:tcPr>
                </a:tc>
                <a:extLst>
                  <a:ext uri="{0D108BD9-81ED-4DB2-BD59-A6C34878D82A}">
                    <a16:rowId xmlns:a16="http://schemas.microsoft.com/office/drawing/2014/main" val="1065821905"/>
                  </a:ext>
                </a:extLst>
              </a:tr>
              <a:tr h="187507">
                <a:tc>
                  <a:txBody>
                    <a:bodyPr/>
                    <a:lstStyle/>
                    <a:p>
                      <a:pPr algn="l" fontAlgn="t"/>
                      <a:r>
                        <a:rPr lang="en-US" sz="1200" b="0" i="0" u="none" strike="noStrike" dirty="0">
                          <a:solidFill>
                            <a:srgbClr val="FFFFFF"/>
                          </a:solidFill>
                          <a:effectLst/>
                          <a:latin typeface="Arial" panose="020B0604020202020204" pitchFamily="34" charset="0"/>
                        </a:rPr>
                        <a:t>Covered Employment</a:t>
                      </a:r>
                    </a:p>
                  </a:txBody>
                  <a:tcPr marL="3754" marR="3754" marT="3754" marB="0">
                    <a:lnL>
                      <a:noFill/>
                    </a:lnL>
                    <a:lnR>
                      <a:noFill/>
                    </a:lnR>
                    <a:lnT>
                      <a:noFill/>
                    </a:lnT>
                    <a:lnB>
                      <a:noFill/>
                    </a:lnB>
                    <a:solidFill>
                      <a:srgbClr val="000080"/>
                    </a:solidFill>
                  </a:tcPr>
                </a:tc>
                <a:tc>
                  <a:txBody>
                    <a:bodyPr/>
                    <a:lstStyle/>
                    <a:p>
                      <a:pPr algn="l" fontAlgn="t"/>
                      <a:r>
                        <a:rPr lang="en-US" sz="1200" b="0" i="0" u="none" strike="noStrike">
                          <a:solidFill>
                            <a:srgbClr val="FFFFFF"/>
                          </a:solidFill>
                          <a:effectLst/>
                          <a:latin typeface="Arial" panose="020B0604020202020204" pitchFamily="34" charset="0"/>
                        </a:rPr>
                        <a:t> </a:t>
                      </a:r>
                    </a:p>
                  </a:txBody>
                  <a:tcPr marL="3754" marR="3754" marT="3754"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1,382,668</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1,382,668</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1,382,668</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551592753"/>
                  </a:ext>
                </a:extLst>
              </a:tr>
              <a:tr h="187507">
                <a:tc>
                  <a:txBody>
                    <a:bodyPr/>
                    <a:lstStyle/>
                    <a:p>
                      <a:pPr algn="l" fontAlgn="t"/>
                      <a:r>
                        <a:rPr lang="en-US" sz="1200" b="0" i="0" u="none" strike="noStrike">
                          <a:solidFill>
                            <a:srgbClr val="FFFFFF"/>
                          </a:solidFill>
                          <a:effectLst/>
                          <a:latin typeface="Arial" panose="020B0604020202020204" pitchFamily="34" charset="0"/>
                        </a:rPr>
                        <a:t>Highest Risk Ratio</a:t>
                      </a:r>
                    </a:p>
                  </a:txBody>
                  <a:tcPr marL="3754" marR="3754" marT="3754" marB="0">
                    <a:lnL>
                      <a:noFill/>
                    </a:lnL>
                    <a:lnR>
                      <a:noFill/>
                    </a:lnR>
                    <a:lnT>
                      <a:noFill/>
                    </a:lnT>
                    <a:lnB>
                      <a:noFill/>
                    </a:lnB>
                    <a:solidFill>
                      <a:srgbClr val="000080"/>
                    </a:solidFill>
                  </a:tcPr>
                </a:tc>
                <a:tc>
                  <a:txBody>
                    <a:bodyPr/>
                    <a:lstStyle/>
                    <a:p>
                      <a:pPr algn="l" fontAlgn="t"/>
                      <a:r>
                        <a:rPr lang="en-US" sz="1200" b="0" i="0" u="none" strike="noStrike">
                          <a:solidFill>
                            <a:srgbClr val="FFFFFF"/>
                          </a:solidFill>
                          <a:effectLst/>
                          <a:latin typeface="Arial" panose="020B0604020202020204" pitchFamily="34" charset="0"/>
                        </a:rPr>
                        <a:t> </a:t>
                      </a:r>
                    </a:p>
                  </a:txBody>
                  <a:tcPr marL="3754" marR="3754" marT="3754"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43.55%</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2496378111"/>
                  </a:ext>
                </a:extLst>
              </a:tr>
              <a:tr h="187507">
                <a:tc>
                  <a:txBody>
                    <a:bodyPr/>
                    <a:lstStyle/>
                    <a:p>
                      <a:pPr algn="l" fontAlgn="t"/>
                      <a:r>
                        <a:rPr lang="en-US" sz="1200" b="0" i="0" u="none" strike="noStrike" dirty="0">
                          <a:solidFill>
                            <a:srgbClr val="FFFFFF"/>
                          </a:solidFill>
                          <a:effectLst/>
                          <a:latin typeface="Arial" panose="020B0604020202020204" pitchFamily="34" charset="0"/>
                        </a:rPr>
                        <a:t>Highest Weeks Duration</a:t>
                      </a:r>
                    </a:p>
                  </a:txBody>
                  <a:tcPr marL="3754" marR="3754" marT="3754" marB="0">
                    <a:lnL>
                      <a:noFill/>
                    </a:lnL>
                    <a:lnR>
                      <a:noFill/>
                    </a:lnR>
                    <a:lnT>
                      <a:noFill/>
                    </a:lnT>
                    <a:lnB>
                      <a:noFill/>
                    </a:lnB>
                    <a:solidFill>
                      <a:srgbClr val="000080"/>
                    </a:solidFill>
                  </a:tcPr>
                </a:tc>
                <a:tc>
                  <a:txBody>
                    <a:bodyPr/>
                    <a:lstStyle/>
                    <a:p>
                      <a:pPr algn="l" fontAlgn="t"/>
                      <a:r>
                        <a:rPr lang="en-US" sz="1200" b="0" i="0" u="none" strike="noStrike">
                          <a:solidFill>
                            <a:srgbClr val="FFFFFF"/>
                          </a:solidFill>
                          <a:effectLst/>
                          <a:latin typeface="Arial" panose="020B0604020202020204" pitchFamily="34" charset="0"/>
                        </a:rPr>
                        <a:t> </a:t>
                      </a:r>
                    </a:p>
                  </a:txBody>
                  <a:tcPr marL="3754" marR="3754" marT="3754"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25.02</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1430620030"/>
                  </a:ext>
                </a:extLst>
              </a:tr>
              <a:tr h="187507">
                <a:tc>
                  <a:txBody>
                    <a:bodyPr/>
                    <a:lstStyle/>
                    <a:p>
                      <a:pPr algn="l" fontAlgn="t"/>
                      <a:r>
                        <a:rPr lang="en-US" sz="1200" b="0" i="0" u="none" strike="noStrike">
                          <a:solidFill>
                            <a:srgbClr val="FFFFFF"/>
                          </a:solidFill>
                          <a:effectLst/>
                          <a:latin typeface="Arial" panose="020B0604020202020204" pitchFamily="34" charset="0"/>
                        </a:rPr>
                        <a:t>Average Weekly Payment</a:t>
                      </a:r>
                    </a:p>
                  </a:txBody>
                  <a:tcPr marL="3754" marR="3754" marT="3754" marB="0">
                    <a:lnL>
                      <a:noFill/>
                    </a:lnL>
                    <a:lnR>
                      <a:noFill/>
                    </a:lnR>
                    <a:lnT>
                      <a:noFill/>
                    </a:lnT>
                    <a:lnB>
                      <a:noFill/>
                    </a:lnB>
                    <a:solidFill>
                      <a:srgbClr val="000080"/>
                    </a:solidFill>
                  </a:tcPr>
                </a:tc>
                <a:tc>
                  <a:txBody>
                    <a:bodyPr/>
                    <a:lstStyle/>
                    <a:p>
                      <a:pPr algn="l" fontAlgn="t"/>
                      <a:r>
                        <a:rPr lang="en-US" sz="1200" b="0" i="0" u="none" strike="noStrike">
                          <a:solidFill>
                            <a:srgbClr val="FFFFFF"/>
                          </a:solidFill>
                          <a:effectLst/>
                          <a:latin typeface="Arial" panose="020B0604020202020204" pitchFamily="34" charset="0"/>
                        </a:rPr>
                        <a:t> </a:t>
                      </a:r>
                    </a:p>
                  </a:txBody>
                  <a:tcPr marL="3754" marR="3754" marT="3754"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$562.70 </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$562.70 </a:t>
                      </a:r>
                    </a:p>
                  </a:txBody>
                  <a:tcPr marL="9525" marR="9525" marT="9525" marB="0">
                    <a:lnL>
                      <a:noFill/>
                    </a:lnL>
                    <a:lnR>
                      <a:noFill/>
                    </a:lnR>
                    <a:lnT>
                      <a:noFill/>
                    </a:lnT>
                    <a:lnB>
                      <a:noFill/>
                    </a:lnB>
                    <a:solidFill>
                      <a:srgbClr val="000080"/>
                    </a:solidFill>
                  </a:tcPr>
                </a:tc>
                <a:tc>
                  <a:txBody>
                    <a:bodyPr/>
                    <a:lstStyle/>
                    <a:p>
                      <a:pPr algn="r" rtl="0" fontAlgn="t"/>
                      <a:r>
                        <a:rPr lang="en-US" sz="1200" b="0" i="0" u="none" strike="noStrike">
                          <a:solidFill>
                            <a:srgbClr val="FFFFFF"/>
                          </a:solidFill>
                          <a:effectLst/>
                          <a:latin typeface="Arial" panose="020B0604020202020204" pitchFamily="34" charset="0"/>
                        </a:rPr>
                        <a:t>$562.70 </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2844355315"/>
                  </a:ext>
                </a:extLst>
              </a:tr>
              <a:tr h="187507">
                <a:tc gridSpan="2">
                  <a:txBody>
                    <a:bodyPr/>
                    <a:lstStyle/>
                    <a:p>
                      <a:pPr algn="l" fontAlgn="t"/>
                      <a:r>
                        <a:rPr lang="en-US" sz="1200" b="1" i="0" u="none" strike="noStrike">
                          <a:solidFill>
                            <a:srgbClr val="FFFFFF"/>
                          </a:solidFill>
                          <a:effectLst/>
                          <a:latin typeface="Arial" panose="020B0604020202020204" pitchFamily="34" charset="0"/>
                        </a:rPr>
                        <a:t>Solvency Target (Millions)</a:t>
                      </a:r>
                    </a:p>
                  </a:txBody>
                  <a:tcPr marL="3754" marR="3754" marT="3754" marB="0">
                    <a:lnL>
                      <a:noFill/>
                    </a:lnL>
                    <a:lnR>
                      <a:noFill/>
                    </a:lnR>
                    <a:lnT>
                      <a:noFill/>
                    </a:lnT>
                    <a:lnB>
                      <a:noFill/>
                    </a:lnB>
                    <a:solidFill>
                      <a:srgbClr val="000080"/>
                    </a:solidFill>
                  </a:tcPr>
                </a:tc>
                <a:tc hMerge="1">
                  <a:txBody>
                    <a:bodyPr/>
                    <a:lstStyle/>
                    <a:p>
                      <a:endParaRPr lang="en-US"/>
                    </a:p>
                  </a:txBody>
                  <a:tcPr/>
                </a:tc>
                <a:tc>
                  <a:txBody>
                    <a:bodyPr/>
                    <a:lstStyle/>
                    <a:p>
                      <a:pPr algn="r" rtl="0" fontAlgn="t"/>
                      <a:r>
                        <a:rPr lang="en-US" sz="1200" b="1" i="0" u="none" strike="noStrike" dirty="0">
                          <a:solidFill>
                            <a:srgbClr val="FFFFFF"/>
                          </a:solidFill>
                          <a:effectLst/>
                          <a:latin typeface="Arial" panose="020B0604020202020204" pitchFamily="34" charset="0"/>
                        </a:rPr>
                        <a:t>$8,231.6 </a:t>
                      </a:r>
                    </a:p>
                  </a:txBody>
                  <a:tcPr marL="9525" marR="9525" marT="9525" marB="0">
                    <a:lnL>
                      <a:noFill/>
                    </a:lnL>
                    <a:lnR>
                      <a:noFill/>
                    </a:lnR>
                    <a:lnT>
                      <a:noFill/>
                    </a:lnT>
                    <a:lnB>
                      <a:noFill/>
                    </a:lnB>
                    <a:solidFill>
                      <a:srgbClr val="000080"/>
                    </a:solidFill>
                  </a:tcPr>
                </a:tc>
                <a:tc>
                  <a:txBody>
                    <a:bodyPr/>
                    <a:lstStyle/>
                    <a:p>
                      <a:pPr algn="r" rtl="0" fontAlgn="t"/>
                      <a:r>
                        <a:rPr lang="en-US" sz="1200" b="1" i="0" u="none" strike="noStrike" dirty="0">
                          <a:solidFill>
                            <a:srgbClr val="FFFFFF"/>
                          </a:solidFill>
                          <a:effectLst/>
                          <a:latin typeface="Arial" panose="020B0604020202020204" pitchFamily="34" charset="0"/>
                        </a:rPr>
                        <a:t>$8,231.6 </a:t>
                      </a:r>
                    </a:p>
                  </a:txBody>
                  <a:tcPr marL="9525" marR="9525" marT="9525" marB="0">
                    <a:lnL>
                      <a:noFill/>
                    </a:lnL>
                    <a:lnR>
                      <a:noFill/>
                    </a:lnR>
                    <a:lnT>
                      <a:noFill/>
                    </a:lnT>
                    <a:lnB>
                      <a:noFill/>
                    </a:lnB>
                    <a:solidFill>
                      <a:srgbClr val="000080"/>
                    </a:solidFill>
                  </a:tcPr>
                </a:tc>
                <a:tc>
                  <a:txBody>
                    <a:bodyPr/>
                    <a:lstStyle/>
                    <a:p>
                      <a:pPr algn="r" rtl="0" fontAlgn="t"/>
                      <a:r>
                        <a:rPr lang="en-US" sz="1200" b="1" i="0" u="none" strike="noStrike" dirty="0">
                          <a:solidFill>
                            <a:srgbClr val="FFFFFF"/>
                          </a:solidFill>
                          <a:effectLst/>
                          <a:latin typeface="Arial" panose="020B0604020202020204" pitchFamily="34" charset="0"/>
                        </a:rPr>
                        <a:t>$8,231.6 </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3346996807"/>
                  </a:ext>
                </a:extLst>
              </a:tr>
              <a:tr h="183950">
                <a:tc gridSpan="2">
                  <a:txBody>
                    <a:bodyPr/>
                    <a:lstStyle/>
                    <a:p>
                      <a:pPr algn="l" fontAlgn="t"/>
                      <a:r>
                        <a:rPr lang="en-US" sz="1100" b="1" i="0" u="none" strike="noStrike" dirty="0">
                          <a:solidFill>
                            <a:srgbClr val="002060"/>
                          </a:solidFill>
                          <a:effectLst/>
                          <a:latin typeface="Arial" panose="020B0604020202020204" pitchFamily="34" charset="0"/>
                        </a:rPr>
                        <a:t>UI Trust Fund Level: October - September</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2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762153399"/>
                  </a:ext>
                </a:extLst>
              </a:tr>
              <a:tr h="360107">
                <a:tc>
                  <a:txBody>
                    <a:bodyPr/>
                    <a:lstStyle/>
                    <a:p>
                      <a:pPr algn="l" fontAlgn="t"/>
                      <a:r>
                        <a:rPr lang="en-US" sz="1200" b="1" i="0" u="none" strike="noStrike" dirty="0">
                          <a:solidFill>
                            <a:srgbClr val="002060"/>
                          </a:solidFill>
                          <a:effectLst/>
                          <a:latin typeface="Arial" panose="020B0604020202020204" pitchFamily="34" charset="0"/>
                        </a:rPr>
                        <a:t>Beginning Fund Balance (Millions)</a:t>
                      </a:r>
                    </a:p>
                  </a:txBody>
                  <a:tcPr marL="3754" marR="3754" marT="3754" marB="0">
                    <a:lnL>
                      <a:noFill/>
                    </a:lnL>
                    <a:lnR>
                      <a:noFill/>
                    </a:lnR>
                    <a:lnT>
                      <a:noFill/>
                    </a:lnT>
                    <a:lnB>
                      <a:noFill/>
                    </a:lnB>
                    <a:solidFill>
                      <a:srgbClr val="C0C0C0"/>
                    </a:solidFill>
                  </a:tcPr>
                </a:tc>
                <a:tc>
                  <a:txBody>
                    <a:bodyPr/>
                    <a:lstStyle/>
                    <a:p>
                      <a:pPr algn="l" fontAlgn="t"/>
                      <a:r>
                        <a:rPr lang="en-US" sz="1200" b="1"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1,745.5</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1,745.5</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1,745.5</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35390569"/>
                  </a:ext>
                </a:extLst>
              </a:tr>
              <a:tr h="187507">
                <a:tc>
                  <a:txBody>
                    <a:bodyPr/>
                    <a:lstStyle/>
                    <a:p>
                      <a:pPr algn="l" fontAlgn="t"/>
                      <a:r>
                        <a:rPr lang="en-US" sz="1200" b="0" i="0" u="none" strike="noStrike" dirty="0">
                          <a:solidFill>
                            <a:srgbClr val="002060"/>
                          </a:solidFill>
                          <a:effectLst/>
                          <a:latin typeface="Arial" panose="020B0604020202020204" pitchFamily="34" charset="0"/>
                        </a:rPr>
                        <a:t>   Contributions</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dirty="0">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1" i="0" u="none" strike="noStrike" dirty="0">
                          <a:solidFill>
                            <a:srgbClr val="FF0000"/>
                          </a:solidFill>
                          <a:effectLst/>
                          <a:latin typeface="Arial" panose="020B0604020202020204" pitchFamily="34" charset="0"/>
                        </a:rPr>
                        <a:t>833.8</a:t>
                      </a:r>
                    </a:p>
                  </a:txBody>
                  <a:tcPr marL="9525" marR="9525" marT="9525" marB="0">
                    <a:lnL>
                      <a:noFill/>
                    </a:lnL>
                    <a:lnR>
                      <a:noFill/>
                    </a:lnR>
                    <a:lnT>
                      <a:noFill/>
                    </a:lnT>
                    <a:lnB>
                      <a:noFill/>
                    </a:lnB>
                    <a:solidFill>
                      <a:srgbClr val="BFBFBF"/>
                    </a:solidFill>
                  </a:tcPr>
                </a:tc>
                <a:tc>
                  <a:txBody>
                    <a:bodyPr/>
                    <a:lstStyle/>
                    <a:p>
                      <a:pPr algn="r" rtl="0" fontAlgn="t"/>
                      <a:r>
                        <a:rPr lang="en-US" sz="1200" b="1" i="0" u="none" strike="noStrike" dirty="0">
                          <a:solidFill>
                            <a:srgbClr val="FF0000"/>
                          </a:solidFill>
                          <a:effectLst/>
                          <a:latin typeface="Arial" panose="020B0604020202020204" pitchFamily="34" charset="0"/>
                          <a:cs typeface="Arial" panose="020B0604020202020204" pitchFamily="34" charset="0"/>
                        </a:rPr>
                        <a:t>887.6</a:t>
                      </a:r>
                    </a:p>
                  </a:txBody>
                  <a:tcPr marL="9525" marR="9525" marT="9525" marB="0">
                    <a:lnL>
                      <a:noFill/>
                    </a:lnL>
                    <a:lnR>
                      <a:noFill/>
                    </a:lnR>
                    <a:lnT>
                      <a:noFill/>
                    </a:lnT>
                    <a:lnB>
                      <a:noFill/>
                    </a:lnB>
                    <a:solidFill>
                      <a:srgbClr val="BFBFBF"/>
                    </a:solidFill>
                  </a:tcPr>
                </a:tc>
                <a:tc>
                  <a:txBody>
                    <a:bodyPr/>
                    <a:lstStyle/>
                    <a:p>
                      <a:pPr algn="r" rtl="0" fontAlgn="t"/>
                      <a:r>
                        <a:rPr lang="en-US" sz="1200" b="1" i="0" u="none" strike="noStrike" dirty="0">
                          <a:solidFill>
                            <a:srgbClr val="FF0000"/>
                          </a:solidFill>
                          <a:effectLst/>
                          <a:latin typeface="Arial" panose="020B0604020202020204" pitchFamily="34" charset="0"/>
                        </a:rPr>
                        <a:t>941.4</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533431277"/>
                  </a:ext>
                </a:extLst>
              </a:tr>
              <a:tr h="187507">
                <a:tc>
                  <a:txBody>
                    <a:bodyPr/>
                    <a:lstStyle/>
                    <a:p>
                      <a:pPr algn="l" fontAlgn="t"/>
                      <a:r>
                        <a:rPr lang="en-US" sz="1100" b="0" i="0" u="none" strike="noStrike" dirty="0">
                          <a:solidFill>
                            <a:srgbClr val="002060"/>
                          </a:solidFill>
                          <a:effectLst/>
                          <a:latin typeface="Arial" panose="020B0604020202020204" pitchFamily="34" charset="0"/>
                        </a:rPr>
                        <a:t>   Benefit Payments</a:t>
                      </a:r>
                    </a:p>
                  </a:txBody>
                  <a:tcPr marL="3754" marR="3754" marT="3754" marB="0">
                    <a:lnL>
                      <a:noFill/>
                    </a:lnL>
                    <a:lnR>
                      <a:noFill/>
                    </a:lnR>
                    <a:lnT>
                      <a:noFill/>
                    </a:lnT>
                    <a:lnB>
                      <a:noFill/>
                    </a:lnB>
                    <a:solidFill>
                      <a:srgbClr val="C0C0C0"/>
                    </a:solidFill>
                  </a:tcPr>
                </a:tc>
                <a:tc>
                  <a:txBody>
                    <a:bodyPr/>
                    <a:lstStyle/>
                    <a:p>
                      <a:pPr algn="l" fontAlgn="t"/>
                      <a:r>
                        <a:rPr lang="en-US" sz="1100" b="0" i="0" u="none" strike="noStrike" dirty="0">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590.8</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dirty="0">
                          <a:solidFill>
                            <a:srgbClr val="002060"/>
                          </a:solidFill>
                          <a:effectLst/>
                          <a:latin typeface="Arial" panose="020B0604020202020204" pitchFamily="34" charset="0"/>
                        </a:rPr>
                        <a:t>590.8</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dirty="0">
                          <a:solidFill>
                            <a:srgbClr val="002060"/>
                          </a:solidFill>
                          <a:effectLst/>
                          <a:latin typeface="Arial" panose="020B0604020202020204" pitchFamily="34" charset="0"/>
                        </a:rPr>
                        <a:t>590.8</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1444181793"/>
                  </a:ext>
                </a:extLst>
              </a:tr>
              <a:tr h="187507">
                <a:tc>
                  <a:txBody>
                    <a:bodyPr/>
                    <a:lstStyle/>
                    <a:p>
                      <a:pPr algn="l" fontAlgn="t"/>
                      <a:r>
                        <a:rPr lang="en-US" sz="1100" b="0" i="0" u="none" strike="noStrike" dirty="0">
                          <a:solidFill>
                            <a:srgbClr val="002060"/>
                          </a:solidFill>
                          <a:effectLst/>
                          <a:latin typeface="Arial" panose="020B0604020202020204" pitchFamily="34" charset="0"/>
                        </a:rPr>
                        <a:t>   Other Items</a:t>
                      </a:r>
                    </a:p>
                  </a:txBody>
                  <a:tcPr marL="3754" marR="3754" marT="3754" marB="0">
                    <a:lnL>
                      <a:noFill/>
                    </a:lnL>
                    <a:lnR>
                      <a:noFill/>
                    </a:lnR>
                    <a:lnT>
                      <a:noFill/>
                    </a:lnT>
                    <a:lnB>
                      <a:noFill/>
                    </a:lnB>
                    <a:solidFill>
                      <a:srgbClr val="C0C0C0"/>
                    </a:solidFill>
                  </a:tcPr>
                </a:tc>
                <a:tc>
                  <a:txBody>
                    <a:bodyPr/>
                    <a:lstStyle/>
                    <a:p>
                      <a:pPr algn="l" fontAlgn="t"/>
                      <a:r>
                        <a:rPr lang="en-US" sz="1100" b="0"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40.2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41.1</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42</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3057273899"/>
                  </a:ext>
                </a:extLst>
              </a:tr>
              <a:tr h="187507">
                <a:tc>
                  <a:txBody>
                    <a:bodyPr/>
                    <a:lstStyle/>
                    <a:p>
                      <a:pPr algn="l" fontAlgn="t"/>
                      <a:r>
                        <a:rPr lang="en-US" sz="1200" b="0" i="0" u="none" strike="noStrike" dirty="0">
                          <a:solidFill>
                            <a:srgbClr val="002060"/>
                          </a:solidFill>
                          <a:effectLst/>
                          <a:latin typeface="Arial" panose="020B0604020202020204" pitchFamily="34" charset="0"/>
                        </a:rPr>
                        <a:t>Net Change </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0" i="0" u="none" strike="noStrike">
                          <a:solidFill>
                            <a:srgbClr val="002060"/>
                          </a:solidFill>
                          <a:effectLst/>
                          <a:latin typeface="Arial" panose="020B0604020202020204" pitchFamily="34" charset="0"/>
                        </a:rPr>
                        <a:t>283.2</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337.9</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392.6</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255035405"/>
                  </a:ext>
                </a:extLst>
              </a:tr>
              <a:tr h="187507">
                <a:tc gridSpan="2">
                  <a:txBody>
                    <a:bodyPr/>
                    <a:lstStyle/>
                    <a:p>
                      <a:pPr algn="l" fontAlgn="t"/>
                      <a:r>
                        <a:rPr lang="en-US" sz="1200" b="1" i="0" u="none" strike="noStrike">
                          <a:solidFill>
                            <a:srgbClr val="002060"/>
                          </a:solidFill>
                          <a:effectLst/>
                          <a:latin typeface="Arial" panose="020B0604020202020204" pitchFamily="34" charset="0"/>
                        </a:rPr>
                        <a:t>Ending Fund Balance (Millions)</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200" b="1" i="0" u="none" strike="noStrike" dirty="0">
                          <a:solidFill>
                            <a:srgbClr val="002060"/>
                          </a:solidFill>
                          <a:effectLst/>
                          <a:latin typeface="Arial" panose="020B0604020202020204" pitchFamily="34" charset="0"/>
                        </a:rPr>
                        <a:t>2,028.7</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2,083.4</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2,138.1</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111330914"/>
                  </a:ext>
                </a:extLst>
              </a:tr>
              <a:tr h="187507">
                <a:tc>
                  <a:txBody>
                    <a:bodyPr/>
                    <a:lstStyle/>
                    <a:p>
                      <a:pPr algn="l" fontAlgn="t"/>
                      <a:r>
                        <a:rPr lang="en-US" sz="1200" b="0" i="0" u="none" strike="noStrike">
                          <a:solidFill>
                            <a:srgbClr val="002060"/>
                          </a:solidFill>
                          <a:effectLst/>
                          <a:latin typeface="Arial" panose="020B0604020202020204" pitchFamily="34" charset="0"/>
                        </a:rPr>
                        <a:t>Solvency Level </a:t>
                      </a:r>
                      <a:r>
                        <a:rPr lang="en-US" sz="1200" b="1" i="0" u="none" strike="noStrike">
                          <a:solidFill>
                            <a:srgbClr val="002060"/>
                          </a:solidFill>
                          <a:effectLst/>
                          <a:latin typeface="Arial" panose="020B0604020202020204" pitchFamily="34" charset="0"/>
                        </a:rPr>
                        <a:t>(Millions)</a:t>
                      </a:r>
                      <a:endParaRPr lang="en-US" sz="1200" b="0" i="0" u="none" strike="noStrike">
                        <a:solidFill>
                          <a:srgbClr val="002060"/>
                        </a:solidFill>
                        <a:effectLst/>
                        <a:latin typeface="Arial" panose="020B0604020202020204" pitchFamily="34" charset="0"/>
                      </a:endParaRP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-6,202.9</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-6,148.2</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-6,093.5</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728133048"/>
                  </a:ext>
                </a:extLst>
              </a:tr>
              <a:tr h="181883">
                <a:tc>
                  <a:txBody>
                    <a:bodyPr/>
                    <a:lstStyle/>
                    <a:p>
                      <a:pPr algn="l" fontAlgn="t"/>
                      <a:r>
                        <a:rPr lang="en-US" sz="1100" b="0" i="0" u="none" strike="noStrike" dirty="0">
                          <a:solidFill>
                            <a:srgbClr val="002060"/>
                          </a:solidFill>
                          <a:effectLst/>
                          <a:latin typeface="Arial" panose="020B0604020202020204" pitchFamily="34" charset="0"/>
                        </a:rPr>
                        <a:t>     Multiple</a:t>
                      </a:r>
                    </a:p>
                  </a:txBody>
                  <a:tcPr marL="3754" marR="3754" marT="3754" marB="0">
                    <a:lnL>
                      <a:noFill/>
                    </a:lnL>
                    <a:lnR>
                      <a:noFill/>
                    </a:lnR>
                    <a:lnT>
                      <a:noFill/>
                    </a:lnT>
                    <a:lnB>
                      <a:noFill/>
                    </a:lnB>
                    <a:solidFill>
                      <a:srgbClr val="C0C0C0"/>
                    </a:solidFill>
                  </a:tcPr>
                </a:tc>
                <a:tc>
                  <a:txBody>
                    <a:bodyPr/>
                    <a:lstStyle/>
                    <a:p>
                      <a:pPr algn="l" fontAlgn="t"/>
                      <a:r>
                        <a:rPr lang="en-US" sz="1100" b="0"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0.25</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0.25</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0.26</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884811099"/>
                  </a:ext>
                </a:extLst>
              </a:tr>
              <a:tr h="181883">
                <a:tc gridSpan="2">
                  <a:txBody>
                    <a:bodyPr/>
                    <a:lstStyle/>
                    <a:p>
                      <a:pPr algn="l" fontAlgn="t"/>
                      <a:r>
                        <a:rPr lang="en-US" sz="1100" b="0" i="0" u="none" strike="noStrike" dirty="0">
                          <a:solidFill>
                            <a:srgbClr val="002060"/>
                          </a:solidFill>
                          <a:effectLst/>
                          <a:latin typeface="Arial" panose="020B0604020202020204" pitchFamily="34" charset="0"/>
                        </a:rPr>
                        <a:t>     Average High Cost Multiple</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dirty="0">
                          <a:solidFill>
                            <a:srgbClr val="002060"/>
                          </a:solidFill>
                          <a:effectLst/>
                          <a:latin typeface="Arial" panose="020B0604020202020204" pitchFamily="34" charset="0"/>
                        </a:rPr>
                        <a:t>0.72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0.74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0.76</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24028734"/>
                  </a:ext>
                </a:extLst>
              </a:tr>
              <a:tr h="181883">
                <a:tc>
                  <a:txBody>
                    <a:bodyPr/>
                    <a:lstStyle/>
                    <a:p>
                      <a:pPr algn="l" fontAlgn="t"/>
                      <a:r>
                        <a:rPr lang="en-US" sz="1100" b="0" i="0" u="none" strike="noStrike" dirty="0">
                          <a:solidFill>
                            <a:srgbClr val="FF0000"/>
                          </a:solidFill>
                          <a:effectLst/>
                          <a:latin typeface="Arial" panose="020B0604020202020204" pitchFamily="34" charset="0"/>
                        </a:rPr>
                        <a:t>   Average Tax Rate   </a:t>
                      </a:r>
                    </a:p>
                  </a:txBody>
                  <a:tcPr marL="3754" marR="3754" marT="3754" marB="0">
                    <a:lnL>
                      <a:noFill/>
                    </a:lnL>
                    <a:lnR>
                      <a:noFill/>
                    </a:lnR>
                    <a:lnT>
                      <a:noFill/>
                    </a:lnT>
                    <a:lnB>
                      <a:noFill/>
                    </a:lnB>
                    <a:solidFill>
                      <a:srgbClr val="FFFFFF"/>
                    </a:solidFill>
                  </a:tcPr>
                </a:tc>
                <a:tc>
                  <a:txBody>
                    <a:bodyPr/>
                    <a:lstStyle/>
                    <a:p>
                      <a:pPr algn="l" fontAlgn="t"/>
                      <a:r>
                        <a:rPr lang="en-US" sz="1100" b="0" i="0" u="none" strike="noStrike" dirty="0">
                          <a:solidFill>
                            <a:srgbClr val="FF0000"/>
                          </a:solidFill>
                          <a:effectLst/>
                          <a:latin typeface="Arial" panose="020B0604020202020204" pitchFamily="34" charset="0"/>
                        </a:rPr>
                        <a:t> </a:t>
                      </a:r>
                    </a:p>
                  </a:txBody>
                  <a:tcPr marL="3754" marR="3754" marT="3754" marB="0">
                    <a:lnL>
                      <a:noFill/>
                    </a:lnL>
                    <a:lnR>
                      <a:noFill/>
                    </a:lnR>
                    <a:lnT>
                      <a:noFill/>
                    </a:lnT>
                    <a:lnB>
                      <a:noFill/>
                    </a:lnB>
                    <a:solidFill>
                      <a:srgbClr val="FFFFFF"/>
                    </a:solidFill>
                  </a:tcPr>
                </a:tc>
                <a:tc>
                  <a:txBody>
                    <a:bodyPr/>
                    <a:lstStyle/>
                    <a:p>
                      <a:pPr algn="r" fontAlgn="t"/>
                      <a:r>
                        <a:rPr lang="en-US" sz="1100" b="0" i="0" u="none" strike="noStrike" dirty="0">
                          <a:solidFill>
                            <a:srgbClr val="FF0000"/>
                          </a:solidFill>
                          <a:effectLst/>
                          <a:latin typeface="Arial" panose="020B0604020202020204" pitchFamily="34" charset="0"/>
                        </a:rPr>
                        <a:t>1.55%</a:t>
                      </a:r>
                    </a:p>
                  </a:txBody>
                  <a:tcPr marL="3754" marR="3754" marT="3754" marB="0">
                    <a:lnL>
                      <a:noFill/>
                    </a:lnL>
                    <a:lnR>
                      <a:noFill/>
                    </a:lnR>
                    <a:lnT>
                      <a:noFill/>
                    </a:lnT>
                    <a:lnB>
                      <a:noFill/>
                    </a:lnB>
                    <a:solidFill>
                      <a:srgbClr val="FFFFFF"/>
                    </a:solidFill>
                  </a:tcPr>
                </a:tc>
                <a:tc>
                  <a:txBody>
                    <a:bodyPr/>
                    <a:lstStyle/>
                    <a:p>
                      <a:pPr algn="r" fontAlgn="t"/>
                      <a:r>
                        <a:rPr lang="en-US" sz="1100" b="0" i="0" u="none" strike="noStrike" dirty="0">
                          <a:solidFill>
                            <a:srgbClr val="FF0000"/>
                          </a:solidFill>
                          <a:effectLst/>
                          <a:latin typeface="Arial" panose="020B0604020202020204" pitchFamily="34" charset="0"/>
                        </a:rPr>
                        <a:t>1.65%</a:t>
                      </a:r>
                    </a:p>
                  </a:txBody>
                  <a:tcPr marL="3754" marR="3754" marT="3754" marB="0">
                    <a:lnL>
                      <a:noFill/>
                    </a:lnL>
                    <a:lnR>
                      <a:noFill/>
                    </a:lnR>
                    <a:lnT>
                      <a:noFill/>
                    </a:lnT>
                    <a:lnB>
                      <a:noFill/>
                    </a:lnB>
                    <a:solidFill>
                      <a:srgbClr val="FFFFFF"/>
                    </a:solidFill>
                  </a:tcPr>
                </a:tc>
                <a:tc>
                  <a:txBody>
                    <a:bodyPr/>
                    <a:lstStyle/>
                    <a:p>
                      <a:pPr algn="r" fontAlgn="t"/>
                      <a:r>
                        <a:rPr lang="en-US" sz="1100" b="0" i="0" u="none" strike="noStrike" dirty="0">
                          <a:solidFill>
                            <a:srgbClr val="FF0000"/>
                          </a:solidFill>
                          <a:effectLst/>
                          <a:latin typeface="Arial" panose="020B0604020202020204" pitchFamily="34" charset="0"/>
                        </a:rPr>
                        <a:t>1.75%</a:t>
                      </a:r>
                    </a:p>
                  </a:txBody>
                  <a:tcPr marL="3754" marR="3754" marT="3754" marB="0">
                    <a:lnL>
                      <a:noFill/>
                    </a:lnL>
                    <a:lnR>
                      <a:noFill/>
                    </a:lnR>
                    <a:lnT>
                      <a:noFill/>
                    </a:lnT>
                    <a:lnB>
                      <a:noFill/>
                    </a:lnB>
                    <a:solidFill>
                      <a:srgbClr val="FFFFFF"/>
                    </a:solidFill>
                  </a:tcPr>
                </a:tc>
                <a:extLst>
                  <a:ext uri="{0D108BD9-81ED-4DB2-BD59-A6C34878D82A}">
                    <a16:rowId xmlns:a16="http://schemas.microsoft.com/office/drawing/2014/main" val="2378726971"/>
                  </a:ext>
                </a:extLst>
              </a:tr>
              <a:tr h="181883">
                <a:tc gridSpan="2">
                  <a:txBody>
                    <a:bodyPr/>
                    <a:lstStyle/>
                    <a:p>
                      <a:pPr algn="l" fontAlgn="t"/>
                      <a:r>
                        <a:rPr lang="en-US" sz="1100" b="0" i="0" u="none" strike="noStrike" dirty="0">
                          <a:solidFill>
                            <a:srgbClr val="FF0000"/>
                          </a:solidFill>
                          <a:effectLst/>
                          <a:latin typeface="Arial" panose="020B0604020202020204" pitchFamily="34" charset="0"/>
                        </a:rPr>
                        <a:t>   CEP Assessment</a:t>
                      </a:r>
                    </a:p>
                  </a:txBody>
                  <a:tcPr marL="3754" marR="3754" marT="3754" marB="0">
                    <a:lnL>
                      <a:noFill/>
                    </a:lnL>
                    <a:lnR>
                      <a:noFill/>
                    </a:lnR>
                    <a:lnT>
                      <a:noFill/>
                    </a:lnT>
                    <a:lnB>
                      <a:noFill/>
                    </a:lnB>
                    <a:solidFill>
                      <a:srgbClr val="FFFFFF"/>
                    </a:solidFill>
                  </a:tcPr>
                </a:tc>
                <a:tc hMerge="1">
                  <a:txBody>
                    <a:bodyPr/>
                    <a:lstStyle/>
                    <a:p>
                      <a:endParaRPr lang="en-US"/>
                    </a:p>
                  </a:txBody>
                  <a:tcPr/>
                </a:tc>
                <a:tc>
                  <a:txBody>
                    <a:bodyPr/>
                    <a:lstStyle/>
                    <a:p>
                      <a:pPr algn="r" fontAlgn="t"/>
                      <a:r>
                        <a:rPr lang="en-US" sz="1100" b="0" i="0" u="none" strike="noStrike" dirty="0">
                          <a:solidFill>
                            <a:srgbClr val="FF0000"/>
                          </a:solidFill>
                          <a:effectLst/>
                          <a:latin typeface="Arial" panose="020B0604020202020204" pitchFamily="34" charset="0"/>
                        </a:rPr>
                        <a:t>0.05%</a:t>
                      </a:r>
                    </a:p>
                  </a:txBody>
                  <a:tcPr marL="3754" marR="3754" marT="3754" marB="0">
                    <a:lnL>
                      <a:noFill/>
                    </a:lnL>
                    <a:lnR>
                      <a:noFill/>
                    </a:lnR>
                    <a:lnT>
                      <a:noFill/>
                    </a:lnT>
                    <a:lnB>
                      <a:noFill/>
                    </a:lnB>
                    <a:solidFill>
                      <a:srgbClr val="FFFFFF"/>
                    </a:solidFill>
                  </a:tcPr>
                </a:tc>
                <a:tc>
                  <a:txBody>
                    <a:bodyPr/>
                    <a:lstStyle/>
                    <a:p>
                      <a:pPr algn="r" fontAlgn="t"/>
                      <a:r>
                        <a:rPr lang="en-US" sz="1100" b="0" i="0" u="none" strike="noStrike" dirty="0">
                          <a:solidFill>
                            <a:srgbClr val="FF0000"/>
                          </a:solidFill>
                          <a:effectLst/>
                          <a:latin typeface="Arial" panose="020B0604020202020204" pitchFamily="34" charset="0"/>
                        </a:rPr>
                        <a:t>0.05%</a:t>
                      </a:r>
                    </a:p>
                  </a:txBody>
                  <a:tcPr marL="3754" marR="3754" marT="3754" marB="0">
                    <a:lnL>
                      <a:noFill/>
                    </a:lnL>
                    <a:lnR>
                      <a:noFill/>
                    </a:lnR>
                    <a:lnT>
                      <a:noFill/>
                    </a:lnT>
                    <a:lnB>
                      <a:noFill/>
                    </a:lnB>
                    <a:solidFill>
                      <a:srgbClr val="FFFFFF"/>
                    </a:solidFill>
                  </a:tcPr>
                </a:tc>
                <a:tc>
                  <a:txBody>
                    <a:bodyPr/>
                    <a:lstStyle/>
                    <a:p>
                      <a:pPr algn="r" fontAlgn="t"/>
                      <a:r>
                        <a:rPr lang="en-US" sz="1100" b="0" i="0" u="none" strike="noStrike" dirty="0">
                          <a:solidFill>
                            <a:srgbClr val="FF0000"/>
                          </a:solidFill>
                          <a:effectLst/>
                          <a:latin typeface="Arial" panose="020B0604020202020204" pitchFamily="34" charset="0"/>
                        </a:rPr>
                        <a:t>0.05%</a:t>
                      </a:r>
                    </a:p>
                  </a:txBody>
                  <a:tcPr marL="3754" marR="3754" marT="3754" marB="0">
                    <a:lnL>
                      <a:noFill/>
                    </a:lnL>
                    <a:lnR>
                      <a:noFill/>
                    </a:lnR>
                    <a:lnT>
                      <a:noFill/>
                    </a:lnT>
                    <a:lnB>
                      <a:noFill/>
                    </a:lnB>
                    <a:solidFill>
                      <a:srgbClr val="FFFFFF"/>
                    </a:solidFill>
                  </a:tcPr>
                </a:tc>
                <a:extLst>
                  <a:ext uri="{0D108BD9-81ED-4DB2-BD59-A6C34878D82A}">
                    <a16:rowId xmlns:a16="http://schemas.microsoft.com/office/drawing/2014/main" val="3038302703"/>
                  </a:ext>
                </a:extLst>
              </a:tr>
              <a:tr h="181883">
                <a:tc>
                  <a:txBody>
                    <a:bodyPr/>
                    <a:lstStyle/>
                    <a:p>
                      <a:pPr algn="l" fontAlgn="t"/>
                      <a:r>
                        <a:rPr lang="en-US" sz="1200" b="1" i="0" u="none" strike="noStrike">
                          <a:solidFill>
                            <a:srgbClr val="FF0000"/>
                          </a:solidFill>
                          <a:effectLst/>
                          <a:latin typeface="Arial" panose="020B0604020202020204" pitchFamily="34" charset="0"/>
                        </a:rPr>
                        <a:t>Total Cost to Employers </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FF0000"/>
                          </a:solidFill>
                          <a:effectLst/>
                          <a:latin typeface="Arial" panose="020B0604020202020204" pitchFamily="34" charset="0"/>
                        </a:rPr>
                        <a:t> </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200" b="1" i="0" u="none" strike="noStrike" dirty="0">
                          <a:solidFill>
                            <a:srgbClr val="FF0000"/>
                          </a:solidFill>
                          <a:effectLst/>
                          <a:latin typeface="Arial" panose="020B0604020202020204" pitchFamily="34" charset="0"/>
                        </a:rPr>
                        <a:t>1.60%</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200" b="1" i="0" u="none" strike="noStrike" dirty="0">
                          <a:solidFill>
                            <a:srgbClr val="FF0000"/>
                          </a:solidFill>
                          <a:effectLst/>
                          <a:latin typeface="Arial" panose="020B0604020202020204" pitchFamily="34" charset="0"/>
                        </a:rPr>
                        <a:t>1.70%</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200" b="1" i="0" u="none" strike="noStrike" dirty="0">
                          <a:solidFill>
                            <a:srgbClr val="FF0000"/>
                          </a:solidFill>
                          <a:effectLst/>
                          <a:latin typeface="Arial" panose="020B0604020202020204" pitchFamily="34" charset="0"/>
                        </a:rPr>
                        <a:t>1.80%</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5157690"/>
                  </a:ext>
                </a:extLst>
              </a:tr>
              <a:tr h="360107">
                <a:tc gridSpan="2">
                  <a:txBody>
                    <a:bodyPr/>
                    <a:lstStyle/>
                    <a:p>
                      <a:pPr algn="l" fontAlgn="t"/>
                      <a:r>
                        <a:rPr lang="en-US" sz="1100" b="1" i="0" u="none" strike="noStrike">
                          <a:effectLst/>
                          <a:latin typeface="Arial" panose="020B0604020202020204" pitchFamily="34" charset="0"/>
                        </a:rPr>
                        <a:t>Average Cost per Employee at </a:t>
                      </a:r>
                      <a:br>
                        <a:rPr lang="en-US" sz="1100" b="1" i="0" u="none" strike="noStrike">
                          <a:effectLst/>
                          <a:latin typeface="Arial" panose="020B0604020202020204" pitchFamily="34" charset="0"/>
                        </a:rPr>
                      </a:br>
                      <a:r>
                        <a:rPr lang="en-US" sz="1100" b="1" i="0" u="none" strike="noStrike">
                          <a:effectLst/>
                          <a:latin typeface="Arial" panose="020B0604020202020204" pitchFamily="34" charset="0"/>
                        </a:rPr>
                        <a:t>Max Taxable Wage </a:t>
                      </a:r>
                      <a:r>
                        <a:rPr lang="en-US" sz="1100" b="1" i="1" u="none" strike="noStrike">
                          <a:effectLst/>
                          <a:latin typeface="Arial" panose="020B0604020202020204" pitchFamily="34" charset="0"/>
                        </a:rPr>
                        <a:t>(excl FUTA &amp; Interest)</a:t>
                      </a:r>
                      <a:endParaRPr lang="en-US" sz="1100" b="1" i="0" u="none" strike="noStrike">
                        <a:effectLst/>
                        <a:latin typeface="Arial" panose="020B0604020202020204" pitchFamily="34" charset="0"/>
                      </a:endParaRPr>
                    </a:p>
                  </a:txBody>
                  <a:tcPr marL="3754" marR="3754" marT="3754"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rtl="0" fontAlgn="ctr"/>
                      <a:r>
                        <a:rPr lang="en-US" sz="1100" b="1" i="0" u="none" strike="noStrike">
                          <a:solidFill>
                            <a:srgbClr val="000000"/>
                          </a:solidFill>
                          <a:effectLst/>
                          <a:latin typeface="Arial" panose="020B0604020202020204" pitchFamily="34" charset="0"/>
                        </a:rPr>
                        <a:t>$668.80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$710.60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100" b="1" i="0" u="none" strike="noStrike" dirty="0">
                          <a:solidFill>
                            <a:srgbClr val="000000"/>
                          </a:solidFill>
                          <a:effectLst/>
                          <a:latin typeface="Arial" panose="020B0604020202020204" pitchFamily="34" charset="0"/>
                        </a:rPr>
                        <a:t>$752.40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1324048"/>
                  </a:ext>
                </a:extLst>
              </a:tr>
              <a:tr h="187507">
                <a:tc gridSpan="2">
                  <a:txBody>
                    <a:bodyPr/>
                    <a:lstStyle/>
                    <a:p>
                      <a:pPr algn="r" fontAlgn="b"/>
                      <a:r>
                        <a:rPr lang="en-US" sz="1100" b="0" i="0" u="none" strike="noStrike">
                          <a:effectLst/>
                          <a:latin typeface="@Arial Unicode MS"/>
                        </a:rPr>
                        <a:t>AHCM Target ($Millions)</a:t>
                      </a:r>
                    </a:p>
                  </a:txBody>
                  <a:tcPr marL="3754" marR="3754" marT="3754" marB="0" anchor="b">
                    <a:lnL>
                      <a:noFill/>
                    </a:lnL>
                    <a:lnR>
                      <a:noFill/>
                    </a:lnR>
                    <a:lnT>
                      <a:noFill/>
                    </a:lnT>
                    <a:lnB>
                      <a:noFill/>
                    </a:lnB>
                    <a:solidFill>
                      <a:srgbClr val="FFFFFF"/>
                    </a:solidFill>
                  </a:tcPr>
                </a:tc>
                <a:tc hMerge="1">
                  <a:txBody>
                    <a:bodyPr/>
                    <a:lstStyle/>
                    <a:p>
                      <a:endParaRPr lang="en-US"/>
                    </a:p>
                  </a:txBody>
                  <a:tcPr/>
                </a:tc>
                <a:tc>
                  <a:txBody>
                    <a:bodyPr/>
                    <a:lstStyle/>
                    <a:p>
                      <a:pPr algn="ctr" rtl="0" fontAlgn="b"/>
                      <a:r>
                        <a:rPr lang="en-US" sz="1100" b="0" i="0" u="none" strike="noStrike">
                          <a:solidFill>
                            <a:srgbClr val="000000"/>
                          </a:solidFill>
                          <a:effectLst/>
                          <a:latin typeface="Arial" panose="020B0604020202020204" pitchFamily="34" charset="0"/>
                        </a:rPr>
                        <a:t>$2,815.41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$2,815.41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$2,815.41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00881471"/>
                  </a:ext>
                </a:extLst>
              </a:tr>
              <a:tr h="187507">
                <a:tc gridSpan="2">
                  <a:txBody>
                    <a:bodyPr/>
                    <a:lstStyle/>
                    <a:p>
                      <a:pPr algn="r" fontAlgn="b"/>
                      <a:r>
                        <a:rPr lang="en-US" sz="1100" b="0" i="0" u="none" strike="noStrike">
                          <a:effectLst/>
                          <a:latin typeface="@Arial Unicode MS"/>
                        </a:rPr>
                        <a:t>Taxable Wage Base</a:t>
                      </a:r>
                    </a:p>
                  </a:txBody>
                  <a:tcPr marL="3754" marR="3754" marT="3754" marB="0" anchor="b">
                    <a:lnL>
                      <a:noFill/>
                    </a:lnL>
                    <a:lnR>
                      <a:noFill/>
                    </a:lnR>
                    <a:lnT>
                      <a:noFill/>
                    </a:lnT>
                    <a:lnB>
                      <a:noFill/>
                    </a:lnB>
                    <a:solidFill>
                      <a:srgbClr val="FFFFFF"/>
                    </a:solidFill>
                  </a:tcPr>
                </a:tc>
                <a:tc hMerge="1">
                  <a:txBody>
                    <a:bodyPr/>
                    <a:lstStyle/>
                    <a:p>
                      <a:endParaRPr lang="en-US"/>
                    </a:p>
                  </a:txBody>
                  <a:tcPr/>
                </a:tc>
                <a:tc>
                  <a:txBody>
                    <a:bodyPr/>
                    <a:lstStyle/>
                    <a:p>
                      <a:pPr algn="ctr" rtl="0" fontAlgn="b"/>
                      <a:r>
                        <a:rPr lang="en-US" sz="1100" b="0" i="0" u="none" strike="noStrike">
                          <a:solidFill>
                            <a:srgbClr val="000000"/>
                          </a:solidFill>
                          <a:effectLst/>
                          <a:latin typeface="Arial" panose="020B0604020202020204" pitchFamily="34" charset="0"/>
                        </a:rPr>
                        <a:t>$41,800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$41,800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$41,800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913258753"/>
                  </a:ext>
                </a:extLst>
              </a:tr>
            </a:tbl>
          </a:graphicData>
        </a:graphic>
      </p:graphicFrame>
      <p:sp>
        <p:nvSpPr>
          <p:cNvPr id="3" name="Rectangle 2">
            <a:extLst>
              <a:ext uri="{FF2B5EF4-FFF2-40B4-BE49-F238E27FC236}">
                <a16:creationId xmlns:a16="http://schemas.microsoft.com/office/drawing/2014/main" id="{2A39EFE7-3CDD-00AE-56EE-770A7B006E9D}"/>
              </a:ext>
            </a:extLst>
          </p:cNvPr>
          <p:cNvSpPr/>
          <p:nvPr/>
        </p:nvSpPr>
        <p:spPr>
          <a:xfrm>
            <a:off x="4114800" y="1142589"/>
            <a:ext cx="1371600" cy="4696301"/>
          </a:xfrm>
          <a:prstGeom prst="rect">
            <a:avLst/>
          </a:prstGeom>
          <a:solidFill>
            <a:schemeClr val="bg1">
              <a:lumMod val="5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113006-740D-D659-029F-9F4E7E28742C}"/>
              </a:ext>
            </a:extLst>
          </p:cNvPr>
          <p:cNvSpPr/>
          <p:nvPr/>
        </p:nvSpPr>
        <p:spPr>
          <a:xfrm>
            <a:off x="6705600" y="1142588"/>
            <a:ext cx="1219196" cy="4696301"/>
          </a:xfrm>
          <a:prstGeom prst="rect">
            <a:avLst/>
          </a:prstGeom>
          <a:solidFill>
            <a:schemeClr val="bg1">
              <a:lumMod val="5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87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fontScale="90000"/>
          </a:bodyPr>
          <a:lstStyle/>
          <a:p>
            <a:pPr marL="0" lvl="0" indent="0">
              <a:buNone/>
            </a:pPr>
            <a:r>
              <a:rPr lang="en-US" dirty="0"/>
              <a:t>Small Business Employment Share by County</a:t>
            </a:r>
            <a:endParaRPr dirty="0"/>
          </a:p>
        </p:txBody>
      </p:sp>
      <p:pic>
        <p:nvPicPr>
          <p:cNvPr id="4" name="Picture 3" descr="A graph of a number of bars&#10;&#10;Description automatically generated with medium confidence">
            <a:extLst>
              <a:ext uri="{FF2B5EF4-FFF2-40B4-BE49-F238E27FC236}">
                <a16:creationId xmlns:a16="http://schemas.microsoft.com/office/drawing/2014/main" id="{826402D8-BCE1-6A4B-87FC-B62840B06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19200"/>
            <a:ext cx="7924800" cy="4754880"/>
          </a:xfrm>
          <a:prstGeom prst="rect">
            <a:avLst/>
          </a:prstGeom>
        </p:spPr>
      </p:pic>
    </p:spTree>
    <p:extLst>
      <p:ext uri="{BB962C8B-B14F-4D97-AF65-F5344CB8AC3E}">
        <p14:creationId xmlns:p14="http://schemas.microsoft.com/office/powerpoint/2010/main" val="91991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SB Employment Share by Industry</a:t>
            </a:r>
            <a:endParaRPr dirty="0"/>
          </a:p>
        </p:txBody>
      </p:sp>
      <p:pic>
        <p:nvPicPr>
          <p:cNvPr id="4" name="Picture 3" descr="A screenshot of a graph&#10;&#10;Description automatically generated">
            <a:extLst>
              <a:ext uri="{FF2B5EF4-FFF2-40B4-BE49-F238E27FC236}">
                <a16:creationId xmlns:a16="http://schemas.microsoft.com/office/drawing/2014/main" id="{63550FA2-1AA2-4BC5-CFF2-34D91752C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23" y="1579951"/>
            <a:ext cx="8059354" cy="3698097"/>
          </a:xfrm>
          <a:prstGeom prst="rect">
            <a:avLst/>
          </a:prstGeom>
        </p:spPr>
      </p:pic>
    </p:spTree>
    <p:extLst>
      <p:ext uri="{BB962C8B-B14F-4D97-AF65-F5344CB8AC3E}">
        <p14:creationId xmlns:p14="http://schemas.microsoft.com/office/powerpoint/2010/main" val="1286665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Number of Small Businesses</a:t>
            </a:r>
            <a:endParaRPr dirty="0"/>
          </a:p>
        </p:txBody>
      </p:sp>
      <p:pic>
        <p:nvPicPr>
          <p:cNvPr id="4" name="Picture 3" descr="A black background with white lines">
            <a:extLst>
              <a:ext uri="{FF2B5EF4-FFF2-40B4-BE49-F238E27FC236}">
                <a16:creationId xmlns:a16="http://schemas.microsoft.com/office/drawing/2014/main" id="{79590FCB-2BD4-CC1E-4615-46A535C52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82" y="1295400"/>
            <a:ext cx="7767918" cy="4419600"/>
          </a:xfrm>
          <a:prstGeom prst="rect">
            <a:avLst/>
          </a:prstGeom>
        </p:spPr>
      </p:pic>
    </p:spTree>
    <p:extLst>
      <p:ext uri="{BB962C8B-B14F-4D97-AF65-F5344CB8AC3E}">
        <p14:creationId xmlns:p14="http://schemas.microsoft.com/office/powerpoint/2010/main" val="156937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Small Business Employment</a:t>
            </a:r>
            <a:endParaRPr dirty="0"/>
          </a:p>
        </p:txBody>
      </p:sp>
      <p:pic>
        <p:nvPicPr>
          <p:cNvPr id="4" name="Picture 3" descr="A grid of white lines on a black background&#10;&#10;Description automatically generated">
            <a:extLst>
              <a:ext uri="{FF2B5EF4-FFF2-40B4-BE49-F238E27FC236}">
                <a16:creationId xmlns:a16="http://schemas.microsoft.com/office/drawing/2014/main" id="{F2D63CFC-F121-BF42-B327-E00403A595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71" y="1752600"/>
            <a:ext cx="8153400" cy="4191000"/>
          </a:xfrm>
          <a:prstGeom prst="rect">
            <a:avLst/>
          </a:prstGeom>
        </p:spPr>
      </p:pic>
    </p:spTree>
    <p:extLst>
      <p:ext uri="{BB962C8B-B14F-4D97-AF65-F5344CB8AC3E}">
        <p14:creationId xmlns:p14="http://schemas.microsoft.com/office/powerpoint/2010/main" val="161287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fontScale="90000"/>
          </a:bodyPr>
          <a:lstStyle/>
          <a:p>
            <a:pPr marL="0" lvl="0" indent="0">
              <a:buNone/>
            </a:pPr>
            <a:r>
              <a:rPr lang="en-US" dirty="0"/>
              <a:t>Effective Tax Rates, Small Business vs. Large Businesses </a:t>
            </a:r>
            <a:endParaRPr dirty="0"/>
          </a:p>
        </p:txBody>
      </p:sp>
      <p:pic>
        <p:nvPicPr>
          <p:cNvPr id="5" name="Picture 4" descr="A graph with green line&#10;&#10;Description automatically generated">
            <a:extLst>
              <a:ext uri="{FF2B5EF4-FFF2-40B4-BE49-F238E27FC236}">
                <a16:creationId xmlns:a16="http://schemas.microsoft.com/office/drawing/2014/main" id="{0905764B-7CC3-FFFD-1A31-B318967BE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61476"/>
            <a:ext cx="8305800" cy="4661342"/>
          </a:xfrm>
          <a:prstGeom prst="rect">
            <a:avLst/>
          </a:prstGeom>
        </p:spPr>
      </p:pic>
    </p:spTree>
    <p:extLst>
      <p:ext uri="{BB962C8B-B14F-4D97-AF65-F5344CB8AC3E}">
        <p14:creationId xmlns:p14="http://schemas.microsoft.com/office/powerpoint/2010/main" val="67968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dirty="0"/>
              <a:t>Growing Steadily After Recovery</a:t>
            </a:r>
          </a:p>
        </p:txBody>
      </p:sp>
      <p:pic>
        <p:nvPicPr>
          <p:cNvPr id="5" name="Picture 4" descr="A graph showing the rise of unemployment&#10;&#10;Description automatically generated">
            <a:extLst>
              <a:ext uri="{FF2B5EF4-FFF2-40B4-BE49-F238E27FC236}">
                <a16:creationId xmlns:a16="http://schemas.microsoft.com/office/drawing/2014/main" id="{B8FEBDEC-E92F-55ED-69AB-E64904AB1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127753"/>
            <a:ext cx="8534399" cy="4800600"/>
          </a:xfrm>
          <a:prstGeom prst="rect">
            <a:avLst/>
          </a:prstGeom>
        </p:spPr>
      </p:pic>
    </p:spTree>
    <p:extLst>
      <p:ext uri="{BB962C8B-B14F-4D97-AF65-F5344CB8AC3E}">
        <p14:creationId xmlns:p14="http://schemas.microsoft.com/office/powerpoint/2010/main" val="3601038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fontScale="90000"/>
          </a:bodyPr>
          <a:lstStyle/>
          <a:p>
            <a:pPr marL="0" lvl="0" indent="0">
              <a:buNone/>
            </a:pPr>
            <a:r>
              <a:rPr lang="en-US" dirty="0"/>
              <a:t>Distribution of Businesses by Effective Tax Rate</a:t>
            </a:r>
            <a:endParaRPr dirty="0"/>
          </a:p>
        </p:txBody>
      </p:sp>
      <p:pic>
        <p:nvPicPr>
          <p:cNvPr id="9" name="Picture 8" descr="A graph of green and blue bars">
            <a:extLst>
              <a:ext uri="{FF2B5EF4-FFF2-40B4-BE49-F238E27FC236}">
                <a16:creationId xmlns:a16="http://schemas.microsoft.com/office/drawing/2014/main" id="{489CB094-EE98-5DC3-62F9-317F26D067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19200"/>
            <a:ext cx="8382000" cy="4784558"/>
          </a:xfrm>
          <a:prstGeom prst="rect">
            <a:avLst/>
          </a:prstGeom>
        </p:spPr>
      </p:pic>
    </p:spTree>
    <p:extLst>
      <p:ext uri="{BB962C8B-B14F-4D97-AF65-F5344CB8AC3E}">
        <p14:creationId xmlns:p14="http://schemas.microsoft.com/office/powerpoint/2010/main" val="180069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dirty="0"/>
              <a:t>M</a:t>
            </a:r>
            <a:r>
              <a:rPr lang="en-US" dirty="0"/>
              <a:t>a</a:t>
            </a:r>
            <a:r>
              <a:rPr dirty="0"/>
              <a:t>intaining Relatively Strong Growth</a:t>
            </a:r>
          </a:p>
        </p:txBody>
      </p:sp>
      <p:pic>
        <p:nvPicPr>
          <p:cNvPr id="4" name="Picture 3" descr="A graph showing the number of employment changes&#10;&#10;Description automatically generated">
            <a:extLst>
              <a:ext uri="{FF2B5EF4-FFF2-40B4-BE49-F238E27FC236}">
                <a16:creationId xmlns:a16="http://schemas.microsoft.com/office/drawing/2014/main" id="{83EE0497-5570-A804-26CB-892A938F5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1" y="1219200"/>
            <a:ext cx="8534417" cy="46939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Most Sectors Showing Growth</a:t>
            </a:r>
            <a:endParaRPr dirty="0"/>
          </a:p>
        </p:txBody>
      </p:sp>
      <p:pic>
        <p:nvPicPr>
          <p:cNvPr id="4" name="Picture 3" descr="A graph with a bar chart&#10;&#10;Description automatically generated">
            <a:extLst>
              <a:ext uri="{FF2B5EF4-FFF2-40B4-BE49-F238E27FC236}">
                <a16:creationId xmlns:a16="http://schemas.microsoft.com/office/drawing/2014/main" id="{422C9C51-36AD-BA34-685D-8A88A7A96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534400" cy="4800600"/>
          </a:xfrm>
          <a:prstGeom prst="rect">
            <a:avLst/>
          </a:prstGeom>
        </p:spPr>
      </p:pic>
    </p:spTree>
    <p:extLst>
      <p:ext uri="{BB962C8B-B14F-4D97-AF65-F5344CB8AC3E}">
        <p14:creationId xmlns:p14="http://schemas.microsoft.com/office/powerpoint/2010/main" val="72100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Total Weekly Earnings Rising</a:t>
            </a:r>
            <a:endParaRPr dirty="0"/>
          </a:p>
        </p:txBody>
      </p:sp>
      <p:pic>
        <p:nvPicPr>
          <p:cNvPr id="5" name="Picture 4" descr="A screenshot of a graph&#10;&#10;Description automatically generated">
            <a:extLst>
              <a:ext uri="{FF2B5EF4-FFF2-40B4-BE49-F238E27FC236}">
                <a16:creationId xmlns:a16="http://schemas.microsoft.com/office/drawing/2014/main" id="{0C3CD18E-2F96-2BC5-8663-BDE1772EE0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1139190"/>
            <a:ext cx="7391400" cy="4804410"/>
          </a:xfrm>
          <a:prstGeom prst="rect">
            <a:avLst/>
          </a:prstGeom>
        </p:spPr>
      </p:pic>
    </p:spTree>
    <p:extLst>
      <p:ext uri="{BB962C8B-B14F-4D97-AF65-F5344CB8AC3E}">
        <p14:creationId xmlns:p14="http://schemas.microsoft.com/office/powerpoint/2010/main" val="130834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8989-CE5A-FE2B-6204-D6522A222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97812-A20B-903B-C49E-CCAAE6BCC5D0}"/>
              </a:ext>
            </a:extLst>
          </p:cNvPr>
          <p:cNvSpPr>
            <a:spLocks noGrp="1"/>
          </p:cNvSpPr>
          <p:nvPr>
            <p:ph type="title"/>
          </p:nvPr>
        </p:nvSpPr>
        <p:spPr>
          <a:xfrm>
            <a:off x="304800" y="274638"/>
            <a:ext cx="8534400" cy="792162"/>
          </a:xfrm>
        </p:spPr>
        <p:txBody>
          <a:bodyPr anchor="b">
            <a:normAutofit/>
          </a:bodyPr>
          <a:lstStyle/>
          <a:p>
            <a:pPr marL="0" lvl="0" indent="0">
              <a:buNone/>
            </a:pPr>
            <a:r>
              <a:rPr lang="en-US" dirty="0"/>
              <a:t>Hourly Wages Growing at Rising Pace</a:t>
            </a:r>
            <a:endParaRPr dirty="0"/>
          </a:p>
        </p:txBody>
      </p:sp>
      <p:pic>
        <p:nvPicPr>
          <p:cNvPr id="5" name="Picture 4" descr="A graph of a number of employees&#10;&#10;Description automatically generated with medium confidence">
            <a:extLst>
              <a:ext uri="{FF2B5EF4-FFF2-40B4-BE49-F238E27FC236}">
                <a16:creationId xmlns:a16="http://schemas.microsoft.com/office/drawing/2014/main" id="{0B6200C7-79C8-57F0-3BFA-51FF5AA76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846" y="1219200"/>
            <a:ext cx="7138308" cy="4758872"/>
          </a:xfrm>
          <a:prstGeom prst="rect">
            <a:avLst/>
          </a:prstGeom>
        </p:spPr>
      </p:pic>
    </p:spTree>
    <p:extLst>
      <p:ext uri="{BB962C8B-B14F-4D97-AF65-F5344CB8AC3E}">
        <p14:creationId xmlns:p14="http://schemas.microsoft.com/office/powerpoint/2010/main" val="156901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FFE03-6458-C549-032E-AE7D85EF7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70BA2-D01A-CF20-5A21-30159E9E21CA}"/>
              </a:ext>
            </a:extLst>
          </p:cNvPr>
          <p:cNvSpPr>
            <a:spLocks noGrp="1"/>
          </p:cNvSpPr>
          <p:nvPr>
            <p:ph type="title"/>
          </p:nvPr>
        </p:nvSpPr>
        <p:spPr>
          <a:xfrm>
            <a:off x="304800" y="76200"/>
            <a:ext cx="8534400" cy="990600"/>
          </a:xfrm>
          <a:prstGeom prst="rect">
            <a:avLst/>
          </a:prstGeom>
        </p:spPr>
        <p:txBody>
          <a:bodyPr>
            <a:normAutofit fontScale="90000"/>
          </a:bodyPr>
          <a:lstStyle/>
          <a:p>
            <a:pPr marL="0" lvl="0" indent="0">
              <a:buNone/>
            </a:pPr>
            <a:r>
              <a:rPr lang="en-US" dirty="0"/>
              <a:t>Hours Worked Offsetting Some Wage Gains</a:t>
            </a:r>
            <a:endParaRPr dirty="0"/>
          </a:p>
        </p:txBody>
      </p:sp>
      <p:pic>
        <p:nvPicPr>
          <p:cNvPr id="5" name="Picture 4" descr="A screenshot of a graph&#10;&#10;Description automatically generated">
            <a:extLst>
              <a:ext uri="{FF2B5EF4-FFF2-40B4-BE49-F238E27FC236}">
                <a16:creationId xmlns:a16="http://schemas.microsoft.com/office/drawing/2014/main" id="{52EF78DE-2836-77C6-C42A-95B2A0B3E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85" y="1219200"/>
            <a:ext cx="7210230" cy="4806820"/>
          </a:xfrm>
          <a:prstGeom prst="rect">
            <a:avLst/>
          </a:prstGeom>
        </p:spPr>
      </p:pic>
    </p:spTree>
    <p:extLst>
      <p:ext uri="{BB962C8B-B14F-4D97-AF65-F5344CB8AC3E}">
        <p14:creationId xmlns:p14="http://schemas.microsoft.com/office/powerpoint/2010/main" val="150875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Unemployment is Elevated</a:t>
            </a:r>
            <a:endParaRPr dirty="0"/>
          </a:p>
        </p:txBody>
      </p:sp>
      <p:pic>
        <p:nvPicPr>
          <p:cNvPr id="4" name="Picture 3" descr="A blue and white graph&#10;&#10;Description automatically generated">
            <a:extLst>
              <a:ext uri="{FF2B5EF4-FFF2-40B4-BE49-F238E27FC236}">
                <a16:creationId xmlns:a16="http://schemas.microsoft.com/office/drawing/2014/main" id="{FC487853-0471-EB84-4E08-7ED33495A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43000"/>
            <a:ext cx="8534400" cy="4800600"/>
          </a:xfrm>
          <a:prstGeom prst="rect">
            <a:avLst/>
          </a:prstGeom>
        </p:spPr>
      </p:pic>
    </p:spTree>
    <p:extLst>
      <p:ext uri="{BB962C8B-B14F-4D97-AF65-F5344CB8AC3E}">
        <p14:creationId xmlns:p14="http://schemas.microsoft.com/office/powerpoint/2010/main" val="62169629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Powerpoint Template" id="{342643A1-A3EF-4C48-B30B-17C591D2198A}" vid="{7A9DD7D2-2F88-4E5C-B0F0-22CCC8AF2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18940</TotalTime>
  <Words>1009</Words>
  <Application>Microsoft Office PowerPoint</Application>
  <PresentationFormat>On-screen Show (4:3)</PresentationFormat>
  <Paragraphs>372</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Unicode MS</vt:lpstr>
      <vt:lpstr>Aptos</vt:lpstr>
      <vt:lpstr>Arial</vt:lpstr>
      <vt:lpstr>Calibri</vt:lpstr>
      <vt:lpstr>Courier New</vt:lpstr>
      <vt:lpstr>Wingdings</vt:lpstr>
      <vt:lpstr>Title Slide</vt:lpstr>
      <vt:lpstr>Nevada’s Employment Outlook and UI Trust Fund Forecast</vt:lpstr>
      <vt:lpstr>Overall Conditions Through August</vt:lpstr>
      <vt:lpstr>Growing Steadily After Recovery</vt:lpstr>
      <vt:lpstr>Maintaining Relatively Strong Growth</vt:lpstr>
      <vt:lpstr>Most Sectors Showing Growth</vt:lpstr>
      <vt:lpstr>Total Weekly Earnings Rising</vt:lpstr>
      <vt:lpstr>Hourly Wages Growing at Rising Pace</vt:lpstr>
      <vt:lpstr>Hours Worked Offsetting Some Wage Gains</vt:lpstr>
      <vt:lpstr>Unemployment is Elevated</vt:lpstr>
      <vt:lpstr>Most Unemployment not from Job Loss</vt:lpstr>
      <vt:lpstr>Most Unemployment Under 14 Weeks</vt:lpstr>
      <vt:lpstr>Retirement Rate is Stable</vt:lpstr>
      <vt:lpstr>Participation Excluding Retirement is Rising</vt:lpstr>
      <vt:lpstr>UI Duration and Exhaustions Rising</vt:lpstr>
      <vt:lpstr>Trend in New UI Claims</vt:lpstr>
      <vt:lpstr>Trend in New UI Claims</vt:lpstr>
      <vt:lpstr>Trend in UI Benefits</vt:lpstr>
      <vt:lpstr>Trend in UI Contributions</vt:lpstr>
      <vt:lpstr>Key Statistics</vt:lpstr>
      <vt:lpstr>Inflation Impacts both Taxes and Benefits</vt:lpstr>
      <vt:lpstr>Projected Benefits</vt:lpstr>
      <vt:lpstr>Projected Contributions (Current Rate)</vt:lpstr>
      <vt:lpstr>Historic Cash Flows</vt:lpstr>
      <vt:lpstr>Projected Cash Flows</vt:lpstr>
      <vt:lpstr>Small Business Employment Share by County</vt:lpstr>
      <vt:lpstr>SB Employment Share by Industry</vt:lpstr>
      <vt:lpstr>Number of Small Businesses</vt:lpstr>
      <vt:lpstr>Small Business Employment</vt:lpstr>
      <vt:lpstr>Effective Tax Rates, Small Business vs. Large Businesses </vt:lpstr>
      <vt:lpstr>Distribution of Businesses by Effective Tax Rate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11941</TotalTime>
  <Words>59</Words>
  <Application>Microsoft Office PowerPoint</Application>
  <PresentationFormat>On-screen Show (4:3)</PresentationFormat>
  <Paragraphs>18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Courier New</vt:lpstr>
      <vt:lpstr>Wingdings</vt:lpstr>
      <vt:lpstr>Title Slide</vt:lpstr>
      <vt:lpstr>Economic Overview</vt:lpstr>
      <vt:lpstr>PowerPoint Presentation</vt:lpstr>
    </vt:vector>
  </TitlesOfParts>
  <Company>State of Nevada DETR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Nevada’s Economic Outlook</dc:title>
  <dc:creator>David Schmidt</dc:creator>
  <cp:keywords/>
  <cp:lastModifiedBy>Timothy Wilcox</cp:lastModifiedBy>
  <cp:revision>81</cp:revision>
  <cp:lastPrinted>2022-10-03T15:27:15Z</cp:lastPrinted>
  <dcterms:created xsi:type="dcterms:W3CDTF">2020-10-21T21:12:07Z</dcterms:created>
  <dcterms:modified xsi:type="dcterms:W3CDTF">2024-09-30T19:13:32Z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subtitle">
    <vt:lpwstr>Governor’s Workforce Development Board, October 2020</vt:lpwstr>
  </property>
</Properties>
</file>